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8" r:id="rId9"/>
    <p:sldId id="267" r:id="rId10"/>
    <p:sldId id="269" r:id="rId11"/>
    <p:sldId id="270" r:id="rId12"/>
    <p:sldId id="272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81" r:id="rId21"/>
    <p:sldId id="279" r:id="rId22"/>
    <p:sldId id="283" r:id="rId23"/>
    <p:sldId id="282" r:id="rId24"/>
    <p:sldId id="284" r:id="rId25"/>
    <p:sldId id="280" r:id="rId26"/>
    <p:sldId id="285" r:id="rId27"/>
    <p:sldId id="286" r:id="rId28"/>
    <p:sldId id="289" r:id="rId29"/>
    <p:sldId id="287" r:id="rId30"/>
    <p:sldId id="290" r:id="rId31"/>
    <p:sldId id="288" r:id="rId32"/>
    <p:sldId id="291" r:id="rId33"/>
    <p:sldId id="292" r:id="rId34"/>
    <p:sldId id="293" r:id="rId35"/>
    <p:sldId id="295" r:id="rId36"/>
    <p:sldId id="296" r:id="rId37"/>
    <p:sldId id="294" r:id="rId38"/>
    <p:sldId id="297" r:id="rId39"/>
    <p:sldId id="298" r:id="rId40"/>
    <p:sldId id="29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F3AB9-2210-4DC0-8552-DED9A114B02A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93527-5379-43C9-8602-97824D949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08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93527-5379-43C9-8602-97824D9498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18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7B96-9677-4837-9137-3F3380929AE3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00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5314-5F4D-4B46-B684-85D8B93F6BB7}" type="datetime1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69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500C-A555-4735-B8FA-7D94C5071D94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42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3884-B743-46D9-B8A5-CBE68CCE255D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1090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544B0-106F-4316-B9AE-E9CFFE8EB3BC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99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7090-CD06-45C4-9E37-98740ACA054E}" type="datetime1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2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9B72-FBC3-4535-A142-4132F6C38141}" type="datetime1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9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79C2A-04F3-4303-A0B6-D6B9A6A3BB02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45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321F-49A2-4C40-A238-880A27A226EA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8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7533-8859-4D49-848E-C52907AB15F5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10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FF21-29A3-4589-84BB-3E650ECE91B5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6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0C7F-3AE0-488A-84BF-A8A70E86F1BF}" type="datetime1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94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2C9C0-4698-44AB-BEC7-CE848AF43E95}" type="datetime1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7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B4D7-65DD-45F1-A9DC-2CE788686C8F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5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7F27-C6EC-47C1-A497-9A9841D36FCD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44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6702-FC44-410F-A9B2-41049CFB02E7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1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A831-F0A6-4FA4-A5A8-34C0B470BA8D}" type="datetime1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3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655CCBD-EB1A-4F0B-914D-79CDE10F3C11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FB4EC-7909-4964-B014-32F2157C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46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72678" y="2967335"/>
            <a:ext cx="8366393" cy="1015663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perspectiveRelaxed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en-US" sz="6000" b="1" dirty="0" smtClean="0">
                <a:ln w="12700" cmpd="sng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6350" stA="55000" endA="50" endPos="85000" dist="29997" dir="5400000" sy="-100000" algn="bl" rotWithShape="0"/>
                </a:effectLst>
              </a:rPr>
              <a:t>IN THE NAME OF </a:t>
            </a:r>
            <a:r>
              <a:rPr lang="en-US" sz="6000" b="1" dirty="0" smtClean="0">
                <a:ln w="12700" cmpd="sng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GOD</a:t>
            </a:r>
            <a:r>
              <a:rPr lang="en-US" sz="6000" b="1" dirty="0" smtClean="0">
                <a:ln w="12700" cmpd="sng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6350" stA="55000" endA="50" endPos="85000" dist="29997" dir="5400000" sy="-100000" algn="bl" rotWithShape="0"/>
                </a:effectLst>
              </a:rPr>
              <a:t> </a:t>
            </a:r>
            <a:endParaRPr lang="en-US" sz="6000" b="1" dirty="0">
              <a:ln w="12700" cmpd="sng">
                <a:solidFill>
                  <a:srgbClr val="0070C0"/>
                </a:solidFill>
                <a:prstDash val="solid"/>
              </a:ln>
              <a:solidFill>
                <a:srgbClr val="00B050"/>
              </a:solidFill>
              <a:effectLst>
                <a:reflection blurRad="6350" stA="55000" endA="50" endPos="85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917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Episodes when no delivery </a:t>
            </a:r>
            <a:r>
              <a:rPr lang="en-US" sz="3600" b="1" dirty="0" smtClean="0">
                <a:solidFill>
                  <a:schemeClr val="tx2">
                    <a:lumMod val="90000"/>
                  </a:schemeClr>
                </a:solidFill>
              </a:rPr>
              <a:t>occurs</a:t>
            </a:r>
            <a:endParaRPr lang="en-US" sz="3600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episodes when no delivery occurs, </a:t>
            </a:r>
            <a:r>
              <a:rPr lang="en-US" b="1" dirty="0">
                <a:solidFill>
                  <a:srgbClr val="FF0000"/>
                </a:solidFill>
              </a:rPr>
              <a:t>the principal diagnosis </a:t>
            </a:r>
            <a:r>
              <a:rPr lang="en-US" dirty="0"/>
              <a:t>should correspond to </a:t>
            </a:r>
            <a:r>
              <a:rPr lang="en-US" b="1" dirty="0">
                <a:solidFill>
                  <a:srgbClr val="FF0000"/>
                </a:solidFill>
              </a:rPr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principal complication </a:t>
            </a:r>
            <a:r>
              <a:rPr lang="en-US" b="1" dirty="0">
                <a:solidFill>
                  <a:srgbClr val="FF0000"/>
                </a:solidFill>
              </a:rPr>
              <a:t>of the pregnancy </a:t>
            </a:r>
            <a:r>
              <a:rPr lang="en-US" dirty="0"/>
              <a:t>that necessitated the encounter.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Should </a:t>
            </a:r>
            <a:r>
              <a:rPr lang="en-US" b="1" dirty="0">
                <a:solidFill>
                  <a:srgbClr val="FF0000"/>
                </a:solidFill>
              </a:rPr>
              <a:t>more than </a:t>
            </a:r>
            <a:r>
              <a:rPr lang="en-US" b="1" dirty="0" smtClean="0">
                <a:solidFill>
                  <a:srgbClr val="FF0000"/>
                </a:solidFill>
              </a:rPr>
              <a:t>one complication </a:t>
            </a:r>
            <a:r>
              <a:rPr lang="en-US" b="1" dirty="0">
                <a:solidFill>
                  <a:srgbClr val="FF0000"/>
                </a:solidFill>
              </a:rPr>
              <a:t>exist</a:t>
            </a:r>
            <a:r>
              <a:rPr lang="en-US" dirty="0"/>
              <a:t>, all of which are treated or monitored, </a:t>
            </a:r>
            <a:r>
              <a:rPr lang="en-US" b="1" dirty="0">
                <a:solidFill>
                  <a:srgbClr val="FF0000"/>
                </a:solidFill>
              </a:rPr>
              <a:t>any of the complication </a:t>
            </a:r>
            <a:r>
              <a:rPr lang="en-US" dirty="0"/>
              <a:t>codes may </a:t>
            </a:r>
            <a:r>
              <a:rPr lang="en-US" dirty="0" smtClean="0"/>
              <a:t>be sequenced </a:t>
            </a:r>
            <a:r>
              <a:rPr lang="en-US" dirty="0"/>
              <a:t>first.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44B1-E39E-49D8-B41D-E975F18ABDEA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1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25321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When a delivery </a:t>
            </a:r>
            <a:r>
              <a:rPr lang="en-US" sz="3600" b="1" dirty="0" smtClean="0">
                <a:solidFill>
                  <a:schemeClr val="tx2">
                    <a:lumMod val="90000"/>
                  </a:schemeClr>
                </a:solidFill>
              </a:rPr>
              <a:t>occurs</a:t>
            </a:r>
            <a:endParaRPr lang="en-US" sz="3600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</a:t>
            </a:r>
            <a:r>
              <a:rPr lang="en-US" b="1" dirty="0">
                <a:solidFill>
                  <a:srgbClr val="FF0000"/>
                </a:solidFill>
              </a:rPr>
              <a:t>delivery occurs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the principal diagnosis </a:t>
            </a:r>
            <a:r>
              <a:rPr lang="en-US" dirty="0"/>
              <a:t>should correspond to the </a:t>
            </a:r>
            <a:r>
              <a:rPr lang="en-US" b="1" dirty="0">
                <a:solidFill>
                  <a:srgbClr val="FF0000"/>
                </a:solidFill>
              </a:rPr>
              <a:t>main </a:t>
            </a:r>
            <a:r>
              <a:rPr lang="en-US" b="1" dirty="0" smtClean="0">
                <a:solidFill>
                  <a:srgbClr val="FF0000"/>
                </a:solidFill>
              </a:rPr>
              <a:t>circumstances</a:t>
            </a:r>
            <a:r>
              <a:rPr lang="en-US" dirty="0" smtClean="0"/>
              <a:t> or </a:t>
            </a:r>
            <a:r>
              <a:rPr lang="en-US" dirty="0"/>
              <a:t>complication of the </a:t>
            </a:r>
            <a:r>
              <a:rPr lang="en-US" b="1" dirty="0">
                <a:solidFill>
                  <a:srgbClr val="FF0000"/>
                </a:solidFill>
              </a:rPr>
              <a:t>delivery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>
                <a:solidFill>
                  <a:srgbClr val="FF0000"/>
                </a:solidFill>
              </a:rPr>
              <a:t>Code O80 should be assigned when </a:t>
            </a:r>
            <a:r>
              <a:rPr lang="en-US" dirty="0"/>
              <a:t>a woman is admitted for a full-term normal delivery </a:t>
            </a:r>
            <a:r>
              <a:rPr lang="en-US" dirty="0" smtClean="0"/>
              <a:t>and delivers </a:t>
            </a:r>
            <a:r>
              <a:rPr lang="en-US" dirty="0"/>
              <a:t>a single, healthy infant without any complications antepartum, during the delivery, </a:t>
            </a:r>
            <a:r>
              <a:rPr lang="en-US" dirty="0" smtClean="0"/>
              <a:t>or postpartum </a:t>
            </a:r>
            <a:r>
              <a:rPr lang="en-US" dirty="0"/>
              <a:t>during the delivery episode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Code O80 is always a principal diagnosis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A689C-0232-4408-AED5-658986791565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0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25321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When a delivery </a:t>
            </a:r>
            <a:r>
              <a:rPr lang="en-US" sz="3600" b="1" dirty="0" smtClean="0">
                <a:solidFill>
                  <a:schemeClr val="tx2">
                    <a:lumMod val="90000"/>
                  </a:schemeClr>
                </a:solidFill>
              </a:rPr>
              <a:t>occurs</a:t>
            </a:r>
            <a:endParaRPr lang="en-US" sz="3600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 cases of cesarean delivery</a:t>
            </a:r>
            <a:r>
              <a:rPr lang="en-US" dirty="0"/>
              <a:t>, the selection of </a:t>
            </a:r>
            <a:r>
              <a:rPr lang="en-US" b="1" dirty="0">
                <a:solidFill>
                  <a:srgbClr val="FF0000"/>
                </a:solidFill>
              </a:rPr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principal diagnosis</a:t>
            </a:r>
            <a:r>
              <a:rPr lang="en-US" dirty="0" smtClean="0"/>
              <a:t> </a:t>
            </a:r>
            <a:r>
              <a:rPr lang="en-US" dirty="0"/>
              <a:t>should be </a:t>
            </a:r>
            <a:r>
              <a:rPr lang="en-US" b="1" dirty="0">
                <a:solidFill>
                  <a:srgbClr val="FF0000"/>
                </a:solidFill>
              </a:rPr>
              <a:t>the condition </a:t>
            </a:r>
            <a:r>
              <a:rPr lang="en-US" dirty="0"/>
              <a:t>established after study that was responsible </a:t>
            </a:r>
            <a:r>
              <a:rPr lang="en-US" b="1" dirty="0">
                <a:solidFill>
                  <a:srgbClr val="FF0000"/>
                </a:solidFill>
              </a:rPr>
              <a:t>for the </a:t>
            </a:r>
            <a:r>
              <a:rPr lang="en-US" b="1" dirty="0" smtClean="0">
                <a:solidFill>
                  <a:srgbClr val="FF0000"/>
                </a:solidFill>
              </a:rPr>
              <a:t>patient’s admission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the patient was admitted with </a:t>
            </a:r>
            <a:r>
              <a:rPr lang="en-US" b="1" dirty="0">
                <a:solidFill>
                  <a:srgbClr val="FF0000"/>
                </a:solidFill>
              </a:rPr>
              <a:t>a condition that resulted in the performance of </a:t>
            </a:r>
            <a:r>
              <a:rPr lang="en-US" b="1" dirty="0" smtClean="0">
                <a:solidFill>
                  <a:srgbClr val="FF0000"/>
                </a:solidFill>
              </a:rPr>
              <a:t>a cesarean </a:t>
            </a:r>
            <a:r>
              <a:rPr lang="en-US" b="1" dirty="0">
                <a:solidFill>
                  <a:srgbClr val="FF0000"/>
                </a:solidFill>
              </a:rPr>
              <a:t>procedure</a:t>
            </a:r>
            <a:r>
              <a:rPr lang="en-US" dirty="0"/>
              <a:t>, that </a:t>
            </a:r>
            <a:r>
              <a:rPr lang="en-US" b="1" dirty="0">
                <a:solidFill>
                  <a:srgbClr val="FF0000"/>
                </a:solidFill>
              </a:rPr>
              <a:t>condition</a:t>
            </a:r>
            <a:r>
              <a:rPr lang="en-US" dirty="0"/>
              <a:t> should be selected as </a:t>
            </a:r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principal diagnosis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reason for </a:t>
            </a:r>
            <a:r>
              <a:rPr lang="en-US" b="1" dirty="0">
                <a:solidFill>
                  <a:srgbClr val="FF0000"/>
                </a:solidFill>
              </a:rPr>
              <a:t>the admission/encounter </a:t>
            </a:r>
            <a:r>
              <a:rPr lang="en-US" dirty="0"/>
              <a:t>was unrelated to the condition resulting in the cesarean </a:t>
            </a:r>
            <a:r>
              <a:rPr lang="en-US" dirty="0" smtClean="0"/>
              <a:t>delivery, </a:t>
            </a: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condition </a:t>
            </a:r>
            <a:r>
              <a:rPr lang="en-US" dirty="0"/>
              <a:t>related to the reason for the admission/encounter should be selected as </a:t>
            </a:r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principal </a:t>
            </a:r>
            <a:r>
              <a:rPr lang="en-US" b="1" dirty="0">
                <a:solidFill>
                  <a:srgbClr val="FF0000"/>
                </a:solidFill>
              </a:rPr>
              <a:t>diagnosis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6870-D629-4A1E-9C60-7A7AC868B71C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2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15474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2">
                    <a:lumMod val="90000"/>
                  </a:schemeClr>
                </a:solidFill>
              </a:rPr>
              <a:t>Outcome of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code from category Z37, Outcome of delivery</a:t>
            </a:r>
            <a:r>
              <a:rPr lang="en-US" dirty="0"/>
              <a:t>, should be included on every </a:t>
            </a:r>
            <a:r>
              <a:rPr lang="en-US" b="1" dirty="0">
                <a:solidFill>
                  <a:srgbClr val="FF0000"/>
                </a:solidFill>
              </a:rPr>
              <a:t>maternal </a:t>
            </a:r>
            <a:r>
              <a:rPr lang="en-US" b="1" dirty="0" smtClean="0">
                <a:solidFill>
                  <a:srgbClr val="FF0000"/>
                </a:solidFill>
              </a:rPr>
              <a:t>record </a:t>
            </a:r>
            <a:r>
              <a:rPr lang="en-US" dirty="0" smtClean="0"/>
              <a:t>when </a:t>
            </a:r>
            <a:r>
              <a:rPr lang="en-US" dirty="0"/>
              <a:t>a delivery has occurred.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These </a:t>
            </a:r>
            <a:r>
              <a:rPr lang="en-US" dirty="0"/>
              <a:t>codes are not to be used on </a:t>
            </a:r>
            <a:r>
              <a:rPr lang="en-US" b="1" dirty="0">
                <a:solidFill>
                  <a:srgbClr val="FF0000"/>
                </a:solidFill>
              </a:rPr>
              <a:t>subsequent records </a:t>
            </a:r>
            <a:r>
              <a:rPr lang="en-US" dirty="0"/>
              <a:t>or on </a:t>
            </a:r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newborn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record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149C-904B-40F2-B3BF-0175E952764E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2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solidFill>
                  <a:schemeClr val="tx2">
                    <a:lumMod val="90000"/>
                  </a:schemeClr>
                </a:solidFill>
              </a:rPr>
              <a:t>Preexisting conditions versus conditions</a:t>
            </a:r>
            <a:br>
              <a:rPr lang="en-US" sz="3200" b="1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3200" b="1" dirty="0">
                <a:solidFill>
                  <a:schemeClr val="tx2">
                    <a:lumMod val="90000"/>
                  </a:schemeClr>
                </a:solidFill>
              </a:rPr>
              <a:t>due to the pregnancy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Certain categories in Chapter 15 distinguish between conditions of the mother that </a:t>
            </a:r>
            <a:r>
              <a:rPr lang="en-US" b="1" dirty="0" smtClean="0">
                <a:solidFill>
                  <a:srgbClr val="FF0000"/>
                </a:solidFill>
              </a:rPr>
              <a:t>existed prior </a:t>
            </a:r>
            <a:r>
              <a:rPr lang="en-US" b="1" dirty="0">
                <a:solidFill>
                  <a:srgbClr val="FF0000"/>
                </a:solidFill>
              </a:rPr>
              <a:t>to pregnancy (preexisting) </a:t>
            </a:r>
            <a:r>
              <a:rPr lang="en-US" dirty="0"/>
              <a:t>and those that are a direct </a:t>
            </a:r>
            <a:r>
              <a:rPr lang="en-US" b="1" dirty="0">
                <a:solidFill>
                  <a:srgbClr val="FF0000"/>
                </a:solidFill>
              </a:rPr>
              <a:t>result of pregnancy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When assigning codes </a:t>
            </a:r>
            <a:r>
              <a:rPr lang="en-US" dirty="0"/>
              <a:t>from Chapter 15, it is important to assess if a </a:t>
            </a:r>
            <a:r>
              <a:rPr lang="en-US" b="1" dirty="0">
                <a:solidFill>
                  <a:srgbClr val="FF0000"/>
                </a:solidFill>
              </a:rPr>
              <a:t>condition</a:t>
            </a:r>
            <a:r>
              <a:rPr lang="en-US" dirty="0"/>
              <a:t> was </a:t>
            </a:r>
            <a:r>
              <a:rPr lang="en-US" b="1" dirty="0">
                <a:solidFill>
                  <a:srgbClr val="FF0000"/>
                </a:solidFill>
              </a:rPr>
              <a:t>preexisting</a:t>
            </a:r>
            <a:r>
              <a:rPr lang="en-US" dirty="0"/>
              <a:t> prior </a:t>
            </a:r>
            <a:r>
              <a:rPr lang="en-US" dirty="0" smtClean="0"/>
              <a:t>to pregnancy </a:t>
            </a:r>
            <a:r>
              <a:rPr lang="en-US" dirty="0"/>
              <a:t>or developed during or </a:t>
            </a:r>
            <a:r>
              <a:rPr lang="en-US" b="1" dirty="0">
                <a:solidFill>
                  <a:srgbClr val="FF0000"/>
                </a:solidFill>
              </a:rPr>
              <a:t>due to the pregnancy </a:t>
            </a:r>
            <a:r>
              <a:rPr lang="en-US" dirty="0"/>
              <a:t>in order to assign the correct code.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A00A-51D1-4DBE-91F6-7220659462E0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5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chemeClr val="tx2">
                    <a:lumMod val="90000"/>
                  </a:schemeClr>
                </a:solidFill>
              </a:rPr>
              <a:t>Preexisting hypertension in pregnancy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Category O10, Preexisting hypertension </a:t>
            </a:r>
            <a:r>
              <a:rPr lang="en-US" dirty="0"/>
              <a:t>complicating pregnancy, childbirth, and the </a:t>
            </a:r>
            <a:r>
              <a:rPr lang="en-US" dirty="0" err="1"/>
              <a:t>puerperium</a:t>
            </a:r>
            <a:r>
              <a:rPr lang="en-US" dirty="0" smtClean="0"/>
              <a:t>, includes </a:t>
            </a:r>
            <a:r>
              <a:rPr lang="en-US" dirty="0"/>
              <a:t>codes for hypertensive heart and hypertensive chronic kidney disease.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When </a:t>
            </a:r>
            <a:r>
              <a:rPr lang="en-US" b="1" dirty="0" smtClean="0">
                <a:solidFill>
                  <a:srgbClr val="FF0000"/>
                </a:solidFill>
              </a:rPr>
              <a:t>assigning one </a:t>
            </a:r>
            <a:r>
              <a:rPr lang="en-US" b="1" dirty="0">
                <a:solidFill>
                  <a:srgbClr val="FF0000"/>
                </a:solidFill>
              </a:rPr>
              <a:t>of the O10 codes </a:t>
            </a:r>
            <a:r>
              <a:rPr lang="en-US" dirty="0"/>
              <a:t>that include hypertensive heart disease or hypertensive chronic </a:t>
            </a:r>
            <a:r>
              <a:rPr lang="en-US" dirty="0" smtClean="0"/>
              <a:t>kidney disease</a:t>
            </a:r>
            <a:r>
              <a:rPr lang="en-US" dirty="0"/>
              <a:t>, it is necessary to add </a:t>
            </a:r>
            <a:r>
              <a:rPr lang="en-US" b="1" dirty="0">
                <a:solidFill>
                  <a:srgbClr val="FF0000"/>
                </a:solidFill>
              </a:rPr>
              <a:t>a secondary code from the appropriate hypertension </a:t>
            </a:r>
            <a:r>
              <a:rPr lang="en-US" dirty="0">
                <a:solidFill>
                  <a:srgbClr val="FF0000"/>
                </a:solidFill>
              </a:rPr>
              <a:t>category</a:t>
            </a:r>
            <a:r>
              <a:rPr lang="en-US" dirty="0"/>
              <a:t> </a:t>
            </a:r>
            <a:r>
              <a:rPr lang="en-US" dirty="0" smtClean="0"/>
              <a:t>to specify </a:t>
            </a:r>
            <a:r>
              <a:rPr lang="en-US" dirty="0"/>
              <a:t>the type of heart failure or chronic kidney disease.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0F98-3F76-42F8-9AB5-3C27F171C11D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6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chemeClr val="tx2">
                    <a:lumMod val="90000"/>
                  </a:schemeClr>
                </a:solidFill>
              </a:rPr>
              <a:t>Fetal conditions affecting the</a:t>
            </a:r>
            <a:br>
              <a:rPr lang="en-US" sz="4000" b="1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4000" b="1" dirty="0">
                <a:solidFill>
                  <a:schemeClr val="tx2">
                    <a:lumMod val="90000"/>
                  </a:schemeClr>
                </a:solidFill>
              </a:rPr>
              <a:t>management of the mother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Codes from </a:t>
            </a:r>
            <a:r>
              <a:rPr lang="en-US" dirty="0" smtClean="0"/>
              <a:t>categories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O35, Maternal care for known or suspected fetal abnormality </a:t>
            </a:r>
            <a:r>
              <a:rPr lang="en-US" dirty="0" smtClean="0"/>
              <a:t>and damage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O36</a:t>
            </a:r>
            <a:r>
              <a:rPr lang="en-US" dirty="0"/>
              <a:t>, Maternal care for other fetal problems, </a:t>
            </a:r>
            <a:endParaRPr lang="en-US" dirty="0" smtClean="0"/>
          </a:p>
          <a:p>
            <a:r>
              <a:rPr lang="en-US" dirty="0" smtClean="0"/>
              <a:t>are </a:t>
            </a:r>
            <a:r>
              <a:rPr lang="en-US" dirty="0"/>
              <a:t>assigned </a:t>
            </a:r>
            <a:r>
              <a:rPr lang="en-US" b="1" dirty="0">
                <a:solidFill>
                  <a:srgbClr val="FF0000"/>
                </a:solidFill>
              </a:rPr>
              <a:t>only when the </a:t>
            </a:r>
            <a:r>
              <a:rPr lang="en-US" b="1" dirty="0" smtClean="0">
                <a:solidFill>
                  <a:srgbClr val="FF0000"/>
                </a:solidFill>
              </a:rPr>
              <a:t>fetal condition </a:t>
            </a:r>
            <a:r>
              <a:rPr lang="en-US" dirty="0"/>
              <a:t>is actually responsible for </a:t>
            </a:r>
            <a:r>
              <a:rPr lang="en-US" b="1" dirty="0">
                <a:solidFill>
                  <a:srgbClr val="FF0000"/>
                </a:solidFill>
              </a:rPr>
              <a:t>modifying the management of the mother</a:t>
            </a:r>
            <a:r>
              <a:rPr lang="en-US" dirty="0"/>
              <a:t>, that is, </a:t>
            </a:r>
            <a:endParaRPr lang="en-US" dirty="0" smtClean="0"/>
          </a:p>
          <a:p>
            <a:r>
              <a:rPr lang="en-US" dirty="0" smtClean="0"/>
              <a:t>By requiring </a:t>
            </a:r>
            <a:r>
              <a:rPr lang="en-US" dirty="0"/>
              <a:t>diagnostic studies, additional observation, special care, or termination of pregnancy.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7533-8859-4D49-848E-C52907AB15F5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7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2">
                    <a:lumMod val="90000"/>
                  </a:schemeClr>
                </a:solidFill>
              </a:rPr>
              <a:t>In utero 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cases </a:t>
            </a:r>
            <a:r>
              <a:rPr lang="en-US" b="1" dirty="0">
                <a:solidFill>
                  <a:srgbClr val="FF0000"/>
                </a:solidFill>
              </a:rPr>
              <a:t>when surgery is performed on the fetus</a:t>
            </a:r>
            <a:r>
              <a:rPr lang="en-US" dirty="0"/>
              <a:t>, a </a:t>
            </a:r>
            <a:r>
              <a:rPr lang="en-US" b="1" dirty="0">
                <a:solidFill>
                  <a:srgbClr val="FF0000"/>
                </a:solidFill>
              </a:rPr>
              <a:t>diagnosis code from category O35</a:t>
            </a:r>
            <a:r>
              <a:rPr lang="en-US" dirty="0" smtClean="0"/>
              <a:t>, Maternal </a:t>
            </a:r>
            <a:r>
              <a:rPr lang="en-US" dirty="0"/>
              <a:t>care for known or suspected fetal abnormality and damage, should be </a:t>
            </a:r>
            <a:r>
              <a:rPr lang="en-US" dirty="0" smtClean="0"/>
              <a:t>assigned identifying </a:t>
            </a:r>
            <a:r>
              <a:rPr lang="en-US" dirty="0"/>
              <a:t>the fetal condition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>
                <a:solidFill>
                  <a:srgbClr val="FF0000"/>
                </a:solidFill>
              </a:rPr>
              <a:t>No code from Chapter 16</a:t>
            </a:r>
            <a:r>
              <a:rPr lang="en-US" dirty="0"/>
              <a:t>, the perinatal codes, should be used on the mother’s record to </a:t>
            </a:r>
            <a:r>
              <a:rPr lang="en-US" dirty="0" smtClean="0"/>
              <a:t>identify fetal </a:t>
            </a:r>
            <a:r>
              <a:rPr lang="en-US" dirty="0"/>
              <a:t>conditions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Assign the </a:t>
            </a:r>
            <a:r>
              <a:rPr lang="en-US" b="1" dirty="0">
                <a:solidFill>
                  <a:srgbClr val="FF0000"/>
                </a:solidFill>
              </a:rPr>
              <a:t>appropriate procedure code </a:t>
            </a:r>
            <a:r>
              <a:rPr lang="en-US" dirty="0"/>
              <a:t>for the </a:t>
            </a:r>
            <a:r>
              <a:rPr lang="en-US" dirty="0" smtClean="0"/>
              <a:t>procedure performed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7533-8859-4D49-848E-C52907AB15F5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3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HIV infection in pregnancy, childbirth,</a:t>
            </a:r>
            <a:br>
              <a:rPr lang="en-US" sz="3600" b="1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and the </a:t>
            </a:r>
            <a:r>
              <a:rPr lang="en-US" sz="3600" b="1" dirty="0" err="1">
                <a:solidFill>
                  <a:schemeClr val="tx2">
                    <a:lumMod val="90000"/>
                  </a:schemeClr>
                </a:solidFill>
              </a:rPr>
              <a:t>puerperium</a:t>
            </a:r>
            <a:endParaRPr lang="en-US" sz="3600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</a:t>
            </a:r>
            <a:r>
              <a:rPr lang="en-US" dirty="0" smtClean="0"/>
              <a:t>pregnancy, childbirth, or the </a:t>
            </a:r>
            <a:r>
              <a:rPr lang="en-US" dirty="0" err="1" smtClean="0"/>
              <a:t>puerperium</a:t>
            </a:r>
            <a:r>
              <a:rPr lang="en-US" dirty="0" smtClean="0"/>
              <a:t>, a patient admitted </a:t>
            </a:r>
            <a:r>
              <a:rPr lang="en-US" b="1" dirty="0" smtClean="0">
                <a:solidFill>
                  <a:srgbClr val="FF0000"/>
                </a:solidFill>
              </a:rPr>
              <a:t>because </a:t>
            </a:r>
            <a:r>
              <a:rPr lang="en-US" b="1" dirty="0">
                <a:solidFill>
                  <a:srgbClr val="FF0000"/>
                </a:solidFill>
              </a:rPr>
              <a:t>of an </a:t>
            </a:r>
            <a:r>
              <a:rPr lang="en-US" b="1" dirty="0" smtClean="0">
                <a:solidFill>
                  <a:srgbClr val="FF0000"/>
                </a:solidFill>
              </a:rPr>
              <a:t>HIV-related illness </a:t>
            </a:r>
            <a:r>
              <a:rPr lang="en-US" dirty="0"/>
              <a:t>should receive </a:t>
            </a:r>
            <a:r>
              <a:rPr lang="en-US" b="1" dirty="0">
                <a:solidFill>
                  <a:srgbClr val="FF0000"/>
                </a:solidFill>
              </a:rPr>
              <a:t>a </a:t>
            </a:r>
            <a:r>
              <a:rPr lang="en-US" b="1" dirty="0" smtClean="0">
                <a:solidFill>
                  <a:srgbClr val="FF0000"/>
                </a:solidFill>
              </a:rPr>
              <a:t>principal diagnosis from subcategory O98.7</a:t>
            </a:r>
            <a:r>
              <a:rPr lang="en-US" dirty="0"/>
              <a:t>–, </a:t>
            </a:r>
            <a:r>
              <a:rPr lang="en-US" dirty="0" smtClean="0"/>
              <a:t>Human immunodeficiency (</a:t>
            </a:r>
            <a:r>
              <a:rPr lang="en-US" dirty="0"/>
              <a:t>HIV) disease complicating pregnancy, childbirth, and the </a:t>
            </a:r>
            <a:r>
              <a:rPr lang="en-US" dirty="0" err="1"/>
              <a:t>puerperium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followed </a:t>
            </a:r>
            <a:r>
              <a:rPr lang="en-US" dirty="0"/>
              <a:t>by the </a:t>
            </a:r>
            <a:r>
              <a:rPr lang="en-US" b="1" dirty="0" smtClean="0">
                <a:solidFill>
                  <a:srgbClr val="FF0000"/>
                </a:solidFill>
              </a:rPr>
              <a:t>code(s) for </a:t>
            </a:r>
            <a:r>
              <a:rPr lang="en-US" b="1" dirty="0">
                <a:solidFill>
                  <a:srgbClr val="FF0000"/>
                </a:solidFill>
              </a:rPr>
              <a:t>the HIV-related </a:t>
            </a:r>
            <a:r>
              <a:rPr lang="en-US" b="1" dirty="0" smtClean="0">
                <a:solidFill>
                  <a:srgbClr val="FF0000"/>
                </a:solidFill>
              </a:rPr>
              <a:t>illness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7533-8859-4D49-848E-C52907AB15F5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1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Diabetes mellitus in pregnancy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Diabetes mellitus is a significant complicating factor in pregnancy.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Pregnant </a:t>
            </a:r>
            <a:r>
              <a:rPr lang="en-US" b="1" dirty="0">
                <a:solidFill>
                  <a:srgbClr val="FF0000"/>
                </a:solidFill>
              </a:rPr>
              <a:t>women </a:t>
            </a:r>
            <a:r>
              <a:rPr lang="en-US" b="1" dirty="0" smtClean="0">
                <a:solidFill>
                  <a:srgbClr val="FF0000"/>
                </a:solidFill>
              </a:rPr>
              <a:t>who are </a:t>
            </a:r>
            <a:r>
              <a:rPr lang="en-US" b="1" dirty="0">
                <a:solidFill>
                  <a:srgbClr val="FF0000"/>
                </a:solidFill>
              </a:rPr>
              <a:t>diabetic </a:t>
            </a:r>
            <a:r>
              <a:rPr lang="en-US" dirty="0"/>
              <a:t>should be assigned a code from category </a:t>
            </a:r>
            <a:r>
              <a:rPr lang="en-US" b="1" dirty="0">
                <a:solidFill>
                  <a:srgbClr val="FF0000"/>
                </a:solidFill>
              </a:rPr>
              <a:t>O24, Diabetes mellitus in pregnancy</a:t>
            </a:r>
            <a:r>
              <a:rPr lang="en-US" dirty="0" smtClean="0"/>
              <a:t>, childbirth</a:t>
            </a:r>
            <a:r>
              <a:rPr lang="en-US" dirty="0"/>
              <a:t>, and the </a:t>
            </a:r>
            <a:r>
              <a:rPr lang="en-US" dirty="0" err="1"/>
              <a:t>puerperium</a:t>
            </a:r>
            <a:r>
              <a:rPr lang="en-US" dirty="0"/>
              <a:t>, first,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followed </a:t>
            </a:r>
            <a:r>
              <a:rPr lang="en-US" dirty="0"/>
              <a:t>by the </a:t>
            </a:r>
            <a:r>
              <a:rPr lang="en-US" b="1" dirty="0">
                <a:solidFill>
                  <a:srgbClr val="FF0000"/>
                </a:solidFill>
              </a:rPr>
              <a:t>appropriate diabetes code(s)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smtClean="0">
                <a:solidFill>
                  <a:srgbClr val="FF0000"/>
                </a:solidFill>
              </a:rPr>
              <a:t>E08-E13</a:t>
            </a:r>
            <a:r>
              <a:rPr lang="en-US" dirty="0" smtClean="0"/>
              <a:t>) from </a:t>
            </a:r>
            <a:r>
              <a:rPr lang="en-US" dirty="0"/>
              <a:t>Chapter 4.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7533-8859-4D49-848E-C52907AB15F5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5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tx2">
                    <a:lumMod val="90000"/>
                  </a:schemeClr>
                </a:solidFill>
              </a:rPr>
              <a:t>Pregnancy, Childbirth, </a:t>
            </a:r>
            <a:r>
              <a:rPr lang="en-US" sz="4000" b="1" dirty="0" err="1">
                <a:solidFill>
                  <a:schemeClr val="tx2">
                    <a:lumMod val="90000"/>
                  </a:schemeClr>
                </a:solidFill>
              </a:rPr>
              <a:t>Puerperium</a:t>
            </a:r>
            <a:r>
              <a:rPr lang="en-US" sz="4000" b="1" dirty="0">
                <a:solidFill>
                  <a:schemeClr val="tx2">
                    <a:lumMod val="90000"/>
                  </a:schemeClr>
                </a:solidFill>
              </a:rPr>
              <a:t>,</a:t>
            </a:r>
            <a:br>
              <a:rPr lang="en-US" sz="4000" b="1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4000" b="1" dirty="0">
                <a:solidFill>
                  <a:schemeClr val="tx2">
                    <a:lumMod val="90000"/>
                  </a:schemeClr>
                </a:solidFill>
              </a:rPr>
              <a:t>Coding </a:t>
            </a:r>
            <a:r>
              <a:rPr lang="en-US" sz="4000" b="1" dirty="0" err="1">
                <a:solidFill>
                  <a:schemeClr val="tx2">
                    <a:lumMod val="90000"/>
                  </a:schemeClr>
                </a:solidFill>
              </a:rPr>
              <a:t>Guidlines</a:t>
            </a:r>
            <a:endParaRPr lang="en-US" sz="40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87AF3-F72D-4E01-9D82-5910E68661A0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Diabetes mellitus in pregnancy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Long-term use of </a:t>
            </a:r>
            <a:r>
              <a:rPr lang="en-US" dirty="0" smtClean="0"/>
              <a:t>insulin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Code Z79.4, Long-term (current) use of insulin</a:t>
            </a:r>
            <a:r>
              <a:rPr lang="en-US" dirty="0"/>
              <a:t>, should also be assigned if the diabetes </a:t>
            </a:r>
            <a:r>
              <a:rPr lang="en-US" dirty="0" smtClean="0"/>
              <a:t>mellitus is </a:t>
            </a:r>
            <a:r>
              <a:rPr lang="en-US" dirty="0"/>
              <a:t>being treated with insulin.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7533-8859-4D49-848E-C52907AB15F5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1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Gestational (pregnancy-induced)</a:t>
            </a:r>
            <a:br>
              <a:rPr lang="en-US" sz="3600" b="1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diabetes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Gestational (pregnancy-induced) diabetes </a:t>
            </a:r>
            <a:r>
              <a:rPr lang="en-US" dirty="0"/>
              <a:t>can occur during the </a:t>
            </a:r>
            <a:r>
              <a:rPr lang="en-US" b="1" dirty="0">
                <a:solidFill>
                  <a:srgbClr val="FF0000"/>
                </a:solidFill>
              </a:rPr>
              <a:t>second and third trimester </a:t>
            </a:r>
            <a:r>
              <a:rPr lang="en-US" dirty="0" smtClean="0"/>
              <a:t>of pregnancy </a:t>
            </a:r>
            <a:r>
              <a:rPr lang="en-US" dirty="0"/>
              <a:t>in women who were not diabetic prior to pregnancy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Gestational diabetes can </a:t>
            </a:r>
            <a:r>
              <a:rPr lang="en-US" dirty="0" smtClean="0"/>
              <a:t>cause </a:t>
            </a:r>
            <a:r>
              <a:rPr lang="en-US" b="1" dirty="0" smtClean="0">
                <a:solidFill>
                  <a:srgbClr val="FF0000"/>
                </a:solidFill>
              </a:rPr>
              <a:t>complications</a:t>
            </a:r>
            <a:r>
              <a:rPr lang="en-US" dirty="0" smtClean="0"/>
              <a:t> </a:t>
            </a:r>
            <a:r>
              <a:rPr lang="en-US" dirty="0"/>
              <a:t>in the </a:t>
            </a:r>
            <a:r>
              <a:rPr lang="en-US" b="1" dirty="0">
                <a:solidFill>
                  <a:srgbClr val="FF0000"/>
                </a:solidFill>
              </a:rPr>
              <a:t>pregnancy</a:t>
            </a:r>
            <a:r>
              <a:rPr lang="en-US" dirty="0"/>
              <a:t> similar to those of preexisting diabetes mellitus.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also </a:t>
            </a:r>
            <a:r>
              <a:rPr lang="en-US" dirty="0" smtClean="0"/>
              <a:t>puts the </a:t>
            </a:r>
            <a:r>
              <a:rPr lang="en-US" dirty="0"/>
              <a:t>woman at greater </a:t>
            </a:r>
            <a:r>
              <a:rPr lang="en-US" b="1" dirty="0">
                <a:solidFill>
                  <a:srgbClr val="FF0000"/>
                </a:solidFill>
              </a:rPr>
              <a:t>risk of developing diabetes </a:t>
            </a:r>
            <a:r>
              <a:rPr lang="en-US" dirty="0"/>
              <a:t>after the pregnancy.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Codes </a:t>
            </a:r>
            <a:r>
              <a:rPr lang="en-US" b="1" dirty="0">
                <a:solidFill>
                  <a:srgbClr val="FF0000"/>
                </a:solidFill>
              </a:rPr>
              <a:t>for </a:t>
            </a:r>
            <a:r>
              <a:rPr lang="en-US" b="1" dirty="0" smtClean="0">
                <a:solidFill>
                  <a:srgbClr val="FF0000"/>
                </a:solidFill>
              </a:rPr>
              <a:t>gestational diabetes </a:t>
            </a:r>
            <a:r>
              <a:rPr lang="en-US" dirty="0"/>
              <a:t>are in subcategory </a:t>
            </a:r>
            <a:r>
              <a:rPr lang="en-US" b="1" dirty="0">
                <a:solidFill>
                  <a:srgbClr val="FF0000"/>
                </a:solidFill>
              </a:rPr>
              <a:t>O24.4</a:t>
            </a:r>
            <a:r>
              <a:rPr lang="en-US" dirty="0"/>
              <a:t>, Gestational diabetes mellitus.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7533-8859-4D49-848E-C52907AB15F5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OB coding --- Dr. </a:t>
            </a:r>
            <a:r>
              <a:rPr lang="en-US" dirty="0" err="1" smtClean="0"/>
              <a:t>Mohammadpour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0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Gestational (pregnancy-induced)</a:t>
            </a:r>
            <a:br>
              <a:rPr lang="en-US" sz="3600" b="1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diabetes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abnormal glucose tolerance in pregnancy is assigned a code from subcategory </a:t>
            </a:r>
            <a:r>
              <a:rPr lang="en-US" b="1" dirty="0">
                <a:solidFill>
                  <a:srgbClr val="FF0000"/>
                </a:solidFill>
              </a:rPr>
              <a:t>O99.8</a:t>
            </a:r>
            <a:r>
              <a:rPr lang="en-US" dirty="0"/>
              <a:t>1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Abnormal </a:t>
            </a:r>
            <a:r>
              <a:rPr lang="en-US" b="1" dirty="0">
                <a:solidFill>
                  <a:srgbClr val="FF0000"/>
                </a:solidFill>
              </a:rPr>
              <a:t>glucose complicating pregnancy</a:t>
            </a:r>
            <a:r>
              <a:rPr lang="en-US" dirty="0"/>
              <a:t>, childbirth, and the </a:t>
            </a:r>
            <a:r>
              <a:rPr lang="en-US" dirty="0" err="1"/>
              <a:t>puerperium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7533-8859-4D49-848E-C52907AB15F5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OB coding --- Dr. </a:t>
            </a:r>
            <a:r>
              <a:rPr lang="en-US" dirty="0" err="1" smtClean="0"/>
              <a:t>Mohammadpour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0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solidFill>
                  <a:schemeClr val="tx2">
                    <a:lumMod val="90000"/>
                  </a:schemeClr>
                </a:solidFill>
              </a:rPr>
              <a:t>Sepsis and septic shock complicating</a:t>
            </a:r>
            <a:br>
              <a:rPr lang="en-US" sz="3200" b="1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3200" b="1" dirty="0">
                <a:solidFill>
                  <a:schemeClr val="tx2">
                    <a:lumMod val="90000"/>
                  </a:schemeClr>
                </a:solidFill>
              </a:rPr>
              <a:t>abortion, pregnancy, childbirth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assigning a Chapter 15 code for </a:t>
            </a:r>
            <a:r>
              <a:rPr lang="en-US" b="1" dirty="0">
                <a:solidFill>
                  <a:srgbClr val="FF0000"/>
                </a:solidFill>
              </a:rPr>
              <a:t>sepsis complicating abortion, pregnancy, childbirth, </a:t>
            </a:r>
            <a:r>
              <a:rPr lang="en-US" b="1" dirty="0" smtClean="0">
                <a:solidFill>
                  <a:srgbClr val="FF0000"/>
                </a:solidFill>
              </a:rPr>
              <a:t>and the </a:t>
            </a:r>
            <a:r>
              <a:rPr lang="en-US" b="1" dirty="0" err="1">
                <a:solidFill>
                  <a:srgbClr val="FF0000"/>
                </a:solidFill>
              </a:rPr>
              <a:t>puerperium</a:t>
            </a:r>
            <a:r>
              <a:rPr lang="en-US" dirty="0"/>
              <a:t>, a code for the specific type of infection should be assigned as an </a:t>
            </a:r>
            <a:r>
              <a:rPr lang="en-US" dirty="0" smtClean="0"/>
              <a:t>additional diagnosis.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If </a:t>
            </a:r>
            <a:r>
              <a:rPr lang="en-US" b="1" dirty="0">
                <a:solidFill>
                  <a:srgbClr val="FF0000"/>
                </a:solidFill>
              </a:rPr>
              <a:t>severe sepsis </a:t>
            </a:r>
            <a:r>
              <a:rPr lang="en-US" dirty="0"/>
              <a:t>is present, a code from </a:t>
            </a:r>
            <a:r>
              <a:rPr lang="en-US" b="1" dirty="0">
                <a:solidFill>
                  <a:srgbClr val="FF0000"/>
                </a:solidFill>
              </a:rPr>
              <a:t>subcategory R65.2</a:t>
            </a:r>
            <a:r>
              <a:rPr lang="en-US" dirty="0"/>
              <a:t>, Severe sepsis, </a:t>
            </a:r>
            <a:r>
              <a:rPr lang="en-US" dirty="0" smtClean="0"/>
              <a:t>and code(s</a:t>
            </a:r>
            <a:r>
              <a:rPr lang="en-US" dirty="0"/>
              <a:t>) for associated organ dysfunction(s) should also be assigned as the additional diagnoses.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7533-8859-4D49-848E-C52907AB15F5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2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92747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2">
                    <a:lumMod val="90000"/>
                  </a:schemeClr>
                </a:solidFill>
              </a:rPr>
              <a:t>Puerperal sepsis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Code O85, Puerperal sepsis</a:t>
            </a:r>
            <a:r>
              <a:rPr lang="en-US" dirty="0"/>
              <a:t>, should be assigned with a </a:t>
            </a:r>
            <a:r>
              <a:rPr lang="en-US" b="1" dirty="0">
                <a:solidFill>
                  <a:srgbClr val="FF0000"/>
                </a:solidFill>
              </a:rPr>
              <a:t>secondary code</a:t>
            </a:r>
            <a:r>
              <a:rPr lang="en-US" dirty="0"/>
              <a:t> to identify the </a:t>
            </a:r>
            <a:r>
              <a:rPr lang="en-US" b="1" dirty="0" smtClean="0">
                <a:solidFill>
                  <a:srgbClr val="FF0000"/>
                </a:solidFill>
              </a:rPr>
              <a:t>causal organism </a:t>
            </a:r>
            <a:r>
              <a:rPr lang="en-US" dirty="0"/>
              <a:t>(</a:t>
            </a:r>
            <a:r>
              <a:rPr lang="en-US" dirty="0" err="1"/>
              <a:t>eg</a:t>
            </a:r>
            <a:r>
              <a:rPr lang="en-US" dirty="0"/>
              <a:t>, for a bacterial infection, assign a code from category </a:t>
            </a:r>
            <a:r>
              <a:rPr lang="en-US" b="1" dirty="0">
                <a:solidFill>
                  <a:srgbClr val="FF0000"/>
                </a:solidFill>
              </a:rPr>
              <a:t>B95-B96</a:t>
            </a:r>
            <a:r>
              <a:rPr lang="en-US" dirty="0"/>
              <a:t>, </a:t>
            </a:r>
            <a:r>
              <a:rPr lang="en-US" dirty="0" smtClean="0"/>
              <a:t>Bacterial infections </a:t>
            </a:r>
            <a:r>
              <a:rPr lang="en-US" dirty="0"/>
              <a:t>in conditions classified elsewhere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code from category </a:t>
            </a:r>
            <a:r>
              <a:rPr lang="en-US" b="1" dirty="0">
                <a:solidFill>
                  <a:srgbClr val="FF0000"/>
                </a:solidFill>
              </a:rPr>
              <a:t>A40, Streptococcal sepsis, or A41</a:t>
            </a:r>
            <a:r>
              <a:rPr lang="en-US" dirty="0"/>
              <a:t>, Other sepsis, </a:t>
            </a:r>
            <a:r>
              <a:rPr lang="en-US" b="1" dirty="0">
                <a:solidFill>
                  <a:srgbClr val="FF0000"/>
                </a:solidFill>
              </a:rPr>
              <a:t>should not be used </a:t>
            </a:r>
            <a:r>
              <a:rPr lang="en-US" dirty="0" smtClean="0"/>
              <a:t>for puerperal </a:t>
            </a:r>
            <a:r>
              <a:rPr lang="en-US" dirty="0"/>
              <a:t>sepsis.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applicable, </a:t>
            </a:r>
            <a:r>
              <a:rPr lang="en-US" b="1" dirty="0">
                <a:solidFill>
                  <a:srgbClr val="FF0000"/>
                </a:solidFill>
              </a:rPr>
              <a:t>use additional codes</a:t>
            </a:r>
            <a:r>
              <a:rPr lang="en-US" dirty="0"/>
              <a:t> to identify </a:t>
            </a:r>
            <a:r>
              <a:rPr lang="en-US" b="1" dirty="0">
                <a:solidFill>
                  <a:srgbClr val="FF0000"/>
                </a:solidFill>
              </a:rPr>
              <a:t>severe sepsis (R65.2</a:t>
            </a:r>
            <a:r>
              <a:rPr lang="en-US" dirty="0"/>
              <a:t>–) and </a:t>
            </a:r>
            <a:r>
              <a:rPr lang="en-US" dirty="0" smtClean="0"/>
              <a:t>any associated </a:t>
            </a:r>
            <a:r>
              <a:rPr lang="en-US" dirty="0"/>
              <a:t>acute organ dysfunction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7533-8859-4D49-848E-C52907AB15F5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Alcohol use during pregnancy, childbirth,</a:t>
            </a:r>
            <a:br>
              <a:rPr lang="en-US" sz="3600" b="1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and the </a:t>
            </a:r>
            <a:r>
              <a:rPr lang="en-US" sz="3600" b="1" dirty="0" err="1">
                <a:solidFill>
                  <a:schemeClr val="tx2">
                    <a:lumMod val="90000"/>
                  </a:schemeClr>
                </a:solidFill>
              </a:rPr>
              <a:t>puerperium</a:t>
            </a:r>
            <a:endParaRPr lang="en-US" sz="3600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Codes under </a:t>
            </a:r>
            <a:r>
              <a:rPr lang="en-US" b="1" dirty="0">
                <a:solidFill>
                  <a:srgbClr val="FF0000"/>
                </a:solidFill>
              </a:rPr>
              <a:t>subcategory O99.31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Alcohol use complicating pregnancy, childbirth, and </a:t>
            </a: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 err="1" smtClean="0">
                <a:solidFill>
                  <a:srgbClr val="FF0000"/>
                </a:solidFill>
              </a:rPr>
              <a:t>puerperium</a:t>
            </a:r>
            <a:r>
              <a:rPr lang="en-US" dirty="0"/>
              <a:t>, should be assigned for any pregnancy case when a mother uses alcohol </a:t>
            </a:r>
            <a:r>
              <a:rPr lang="en-US" dirty="0" smtClean="0"/>
              <a:t>during the </a:t>
            </a:r>
            <a:r>
              <a:rPr lang="en-US" dirty="0"/>
              <a:t>pregnancy or postpartum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secondary code from category F10</a:t>
            </a:r>
            <a:r>
              <a:rPr lang="en-US" dirty="0"/>
              <a:t>, Alcohol-related disorders</a:t>
            </a:r>
            <a:r>
              <a:rPr lang="en-US" dirty="0" smtClean="0"/>
              <a:t>, should </a:t>
            </a:r>
            <a:r>
              <a:rPr lang="en-US" dirty="0"/>
              <a:t>also be assigned to identify manifestations of the alcohol use.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7533-8859-4D49-848E-C52907AB15F5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4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95778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2">
                    <a:lumMod val="90000"/>
                  </a:schemeClr>
                </a:solidFill>
              </a:rPr>
              <a:t>Tobacco use during pregnancy, childbirth,</a:t>
            </a:r>
            <a:br>
              <a:rPr lang="en-US" sz="3200" b="1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3200" b="1" dirty="0">
                <a:solidFill>
                  <a:schemeClr val="tx2">
                    <a:lumMod val="90000"/>
                  </a:schemeClr>
                </a:solidFill>
              </a:rPr>
              <a:t>and the </a:t>
            </a:r>
            <a:r>
              <a:rPr lang="en-US" sz="3200" b="1" dirty="0" err="1">
                <a:solidFill>
                  <a:schemeClr val="tx2">
                    <a:lumMod val="90000"/>
                  </a:schemeClr>
                </a:solidFill>
              </a:rPr>
              <a:t>puerperium</a:t>
            </a:r>
            <a:endParaRPr lang="en-US" sz="3200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Codes under </a:t>
            </a:r>
            <a:r>
              <a:rPr lang="en-US" b="1" dirty="0">
                <a:solidFill>
                  <a:srgbClr val="FF0000"/>
                </a:solidFill>
              </a:rPr>
              <a:t>subcategory O99.33</a:t>
            </a:r>
            <a:r>
              <a:rPr lang="en-US" dirty="0"/>
              <a:t>, Smoking (tobacco) complicating pregnancy, childbirth, </a:t>
            </a:r>
            <a:r>
              <a:rPr lang="en-US" dirty="0" smtClean="0"/>
              <a:t>and the </a:t>
            </a:r>
            <a:r>
              <a:rPr lang="en-US" dirty="0" err="1"/>
              <a:t>puerperium</a:t>
            </a:r>
            <a:r>
              <a:rPr lang="en-US" dirty="0"/>
              <a:t>, should be assigned for any pregnancy case when a </a:t>
            </a:r>
            <a:r>
              <a:rPr lang="en-US" b="1" dirty="0">
                <a:solidFill>
                  <a:srgbClr val="FF0000"/>
                </a:solidFill>
              </a:rPr>
              <a:t>mother uses any type </a:t>
            </a:r>
            <a:r>
              <a:rPr lang="en-US" b="1" dirty="0" smtClean="0">
                <a:solidFill>
                  <a:srgbClr val="FF0000"/>
                </a:solidFill>
              </a:rPr>
              <a:t>of tobacco </a:t>
            </a:r>
            <a:r>
              <a:rPr lang="en-US" dirty="0"/>
              <a:t>product during the pregnancy or postpartum.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 </a:t>
            </a:r>
            <a:r>
              <a:rPr lang="en-US" b="1" dirty="0">
                <a:solidFill>
                  <a:srgbClr val="FF0000"/>
                </a:solidFill>
              </a:rPr>
              <a:t>secondary code </a:t>
            </a:r>
            <a:r>
              <a:rPr lang="en-US" b="1" dirty="0"/>
              <a:t>from category </a:t>
            </a:r>
            <a:r>
              <a:rPr lang="en-US" b="1" dirty="0">
                <a:solidFill>
                  <a:srgbClr val="FF0000"/>
                </a:solidFill>
              </a:rPr>
              <a:t>F17</a:t>
            </a:r>
            <a:r>
              <a:rPr lang="en-US" b="1" dirty="0" smtClean="0">
                <a:solidFill>
                  <a:srgbClr val="FF0000"/>
                </a:solidFill>
              </a:rPr>
              <a:t>, Nicotine </a:t>
            </a:r>
            <a:r>
              <a:rPr lang="en-US" b="1" dirty="0">
                <a:solidFill>
                  <a:srgbClr val="FF0000"/>
                </a:solidFill>
              </a:rPr>
              <a:t>dependence</a:t>
            </a:r>
            <a:r>
              <a:rPr lang="en-US" dirty="0"/>
              <a:t>, or </a:t>
            </a:r>
            <a:r>
              <a:rPr lang="en-US" b="1" dirty="0">
                <a:solidFill>
                  <a:srgbClr val="FF0000"/>
                </a:solidFill>
              </a:rPr>
              <a:t>code Z72.0, Tobacco use</a:t>
            </a:r>
            <a:r>
              <a:rPr lang="en-US" dirty="0"/>
              <a:t>, should also be assigned to identify the </a:t>
            </a:r>
            <a:r>
              <a:rPr lang="en-US" dirty="0" smtClean="0"/>
              <a:t>type of </a:t>
            </a:r>
            <a:r>
              <a:rPr lang="en-US" dirty="0"/>
              <a:t>nicotine dependence.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7533-8859-4D49-848E-C52907AB15F5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1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Normal delivery, code </a:t>
            </a:r>
            <a:r>
              <a:rPr lang="en-US" sz="3600" b="1" dirty="0" smtClean="0">
                <a:solidFill>
                  <a:schemeClr val="tx2">
                    <a:lumMod val="90000"/>
                  </a:schemeClr>
                </a:solidFill>
              </a:rPr>
              <a:t>O80</a:t>
            </a:r>
            <a:br>
              <a:rPr lang="en-US" sz="3600" b="1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full-term </a:t>
            </a:r>
            <a:r>
              <a:rPr lang="en-US" sz="3600" b="1" dirty="0" smtClean="0">
                <a:solidFill>
                  <a:schemeClr val="tx2">
                    <a:lumMod val="90000"/>
                  </a:schemeClr>
                </a:solidFill>
              </a:rPr>
              <a:t>uncomplicated delivery</a:t>
            </a:r>
            <a:endParaRPr lang="en-US" sz="3600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Code O80 </a:t>
            </a:r>
            <a:r>
              <a:rPr lang="en-US" dirty="0"/>
              <a:t>should be assigned when a </a:t>
            </a:r>
            <a:r>
              <a:rPr lang="en-US" b="1" dirty="0">
                <a:solidFill>
                  <a:srgbClr val="FF0000"/>
                </a:solidFill>
              </a:rPr>
              <a:t>woman is admitted for a full-term normal delivery</a:t>
            </a:r>
            <a:r>
              <a:rPr lang="en-US" dirty="0"/>
              <a:t> </a:t>
            </a:r>
            <a:r>
              <a:rPr lang="en-US" dirty="0" smtClean="0"/>
              <a:t>and delivers </a:t>
            </a:r>
            <a:r>
              <a:rPr lang="en-US" dirty="0"/>
              <a:t>a single, healthy infant </a:t>
            </a:r>
            <a:r>
              <a:rPr lang="en-US" b="1" dirty="0">
                <a:solidFill>
                  <a:srgbClr val="FF0000"/>
                </a:solidFill>
              </a:rPr>
              <a:t>without any complications </a:t>
            </a:r>
            <a:r>
              <a:rPr lang="en-US" dirty="0"/>
              <a:t>antepartum, during the delivery, </a:t>
            </a:r>
            <a:r>
              <a:rPr lang="en-US" dirty="0" smtClean="0"/>
              <a:t>or postpartum </a:t>
            </a:r>
            <a:r>
              <a:rPr lang="en-US" dirty="0"/>
              <a:t>during the delivery episode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Code O80 is always a principal diagnosis</a:t>
            </a:r>
            <a:r>
              <a:rPr lang="en-US" dirty="0"/>
              <a:t>. It is not to be used if any other code from </a:t>
            </a:r>
            <a:r>
              <a:rPr lang="en-US" dirty="0" smtClean="0"/>
              <a:t>Chapter 15 </a:t>
            </a:r>
            <a:r>
              <a:rPr lang="en-US" dirty="0"/>
              <a:t>is needed to </a:t>
            </a:r>
            <a:r>
              <a:rPr lang="en-US" b="1" dirty="0">
                <a:solidFill>
                  <a:srgbClr val="FF0000"/>
                </a:solidFill>
              </a:rPr>
              <a:t>describe a current complication </a:t>
            </a:r>
            <a:r>
              <a:rPr lang="en-US" dirty="0"/>
              <a:t>of the antenatal, delivery, or perinatal period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Additional codes </a:t>
            </a:r>
            <a:r>
              <a:rPr lang="en-US" dirty="0"/>
              <a:t>from </a:t>
            </a:r>
            <a:r>
              <a:rPr lang="en-US" b="1" dirty="0">
                <a:solidFill>
                  <a:srgbClr val="FF0000"/>
                </a:solidFill>
              </a:rPr>
              <a:t>other chapters </a:t>
            </a:r>
            <a:r>
              <a:rPr lang="en-US" dirty="0"/>
              <a:t>may be </a:t>
            </a:r>
            <a:r>
              <a:rPr lang="en-US" b="1" dirty="0">
                <a:solidFill>
                  <a:srgbClr val="FF0000"/>
                </a:solidFill>
              </a:rPr>
              <a:t>used with code O80 </a:t>
            </a:r>
            <a:r>
              <a:rPr lang="en-US" dirty="0"/>
              <a:t>if they are not related to </a:t>
            </a:r>
            <a:r>
              <a:rPr lang="en-US" dirty="0" smtClean="0"/>
              <a:t>or are </a:t>
            </a:r>
            <a:r>
              <a:rPr lang="en-US" dirty="0"/>
              <a:t>in any way complicating the pregnancy.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7533-8859-4D49-848E-C52907AB15F5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4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Normal delivery, code </a:t>
            </a:r>
            <a:r>
              <a:rPr lang="en-US" sz="3600" b="1" dirty="0" smtClean="0">
                <a:solidFill>
                  <a:schemeClr val="tx2">
                    <a:lumMod val="90000"/>
                  </a:schemeClr>
                </a:solidFill>
              </a:rPr>
              <a:t>O80</a:t>
            </a:r>
            <a:br>
              <a:rPr lang="en-US" sz="3600" b="1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full-term </a:t>
            </a:r>
            <a:r>
              <a:rPr lang="en-US" sz="3600" b="1" dirty="0" smtClean="0">
                <a:solidFill>
                  <a:schemeClr val="tx2">
                    <a:lumMod val="90000"/>
                  </a:schemeClr>
                </a:solidFill>
              </a:rPr>
              <a:t>uncomplicated delivery</a:t>
            </a:r>
            <a:endParaRPr lang="en-US" sz="3600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FF0000"/>
                </a:solidFill>
              </a:rPr>
              <a:t>Code O80 may be used </a:t>
            </a:r>
            <a:r>
              <a:rPr lang="en-US" dirty="0"/>
              <a:t>if the patient had a complication at some point during the </a:t>
            </a:r>
            <a:r>
              <a:rPr lang="en-US" dirty="0" smtClean="0"/>
              <a:t>pregnancy, but </a:t>
            </a: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complication is not present at the time of the admission for delivery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7533-8859-4D49-848E-C52907AB15F5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1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3806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2">
                    <a:lumMod val="90000"/>
                  </a:schemeClr>
                </a:solidFill>
              </a:rPr>
              <a:t>Outcome of delivery for O80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FF0000"/>
                </a:solidFill>
              </a:rPr>
              <a:t>Z37.0, Single live birth</a:t>
            </a:r>
            <a:r>
              <a:rPr lang="en-US" dirty="0"/>
              <a:t>, is the only outcome of delivery code appropriate for use with O80</a:t>
            </a:r>
            <a:r>
              <a:rPr lang="en-US" dirty="0" smtClean="0"/>
              <a:t>.</a:t>
            </a:r>
          </a:p>
          <a:p>
            <a:pPr>
              <a:lnSpc>
                <a:spcPct val="200000"/>
              </a:lnSpc>
            </a:pPr>
            <a:endParaRPr lang="en-US" dirty="0"/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7533-8859-4D49-848E-C52907AB15F5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6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solidFill>
                  <a:schemeClr val="tx2">
                    <a:lumMod val="90000"/>
                  </a:schemeClr>
                </a:solidFill>
              </a:rPr>
              <a:t>Pregnancy, Childbirth, </a:t>
            </a:r>
            <a:r>
              <a:rPr lang="en-US" sz="4000" b="1" dirty="0" err="1" smtClean="0">
                <a:solidFill>
                  <a:schemeClr val="tx2">
                    <a:lumMod val="90000"/>
                  </a:schemeClr>
                </a:solidFill>
              </a:rPr>
              <a:t>Puerperium</a:t>
            </a:r>
            <a:r>
              <a:rPr lang="en-US" sz="4000" b="1" dirty="0" smtClean="0">
                <a:solidFill>
                  <a:schemeClr val="tx2">
                    <a:lumMod val="90000"/>
                  </a:schemeClr>
                </a:solidFill>
              </a:rPr>
              <a:t>,</a:t>
            </a:r>
            <a:br>
              <a:rPr lang="en-US" sz="4000" b="1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4000" b="1" dirty="0" smtClean="0">
                <a:solidFill>
                  <a:schemeClr val="tx2">
                    <a:lumMod val="90000"/>
                  </a:schemeClr>
                </a:solidFill>
              </a:rPr>
              <a:t>Coding </a:t>
            </a:r>
            <a:r>
              <a:rPr lang="en-US" sz="4000" b="1" dirty="0" err="1" smtClean="0">
                <a:solidFill>
                  <a:schemeClr val="tx2">
                    <a:lumMod val="90000"/>
                  </a:schemeClr>
                </a:solidFill>
              </a:rPr>
              <a:t>Guidlines</a:t>
            </a:r>
            <a:endParaRPr lang="en-US" sz="4000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Chapter 15 includes codes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for </a:t>
            </a:r>
            <a:r>
              <a:rPr lang="en-US" b="1" dirty="0" smtClean="0">
                <a:solidFill>
                  <a:srgbClr val="FF0000"/>
                </a:solidFill>
              </a:rPr>
              <a:t>obstetric (OB) patients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.</a:t>
            </a: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en-US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The first </a:t>
            </a:r>
            <a:r>
              <a:rPr lang="en-US" b="1" dirty="0">
                <a:solidFill>
                  <a:srgbClr val="FF0000"/>
                </a:solidFill>
              </a:rPr>
              <a:t>OB code 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assigned should be </a:t>
            </a:r>
            <a:r>
              <a:rPr lang="en-US" b="1" dirty="0">
                <a:solidFill>
                  <a:srgbClr val="FF0000"/>
                </a:solidFill>
              </a:rPr>
              <a:t>based on the </a:t>
            </a:r>
            <a:r>
              <a:rPr lang="en-US" b="1" dirty="0" smtClean="0">
                <a:solidFill>
                  <a:srgbClr val="FF0000"/>
                </a:solidFill>
              </a:rPr>
              <a:t>reason for </a:t>
            </a:r>
            <a:r>
              <a:rPr lang="en-US" b="1" dirty="0">
                <a:solidFill>
                  <a:srgbClr val="FF0000"/>
                </a:solidFill>
              </a:rPr>
              <a:t>the patient encounter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. </a:t>
            </a:r>
            <a:endParaRPr lang="en-US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For patient </a:t>
            </a:r>
            <a:r>
              <a:rPr lang="en-US" b="1" dirty="0" smtClean="0">
                <a:solidFill>
                  <a:srgbClr val="FF0000"/>
                </a:solidFill>
              </a:rPr>
              <a:t>encounters </a:t>
            </a:r>
            <a:r>
              <a:rPr lang="en-US" b="1" dirty="0">
                <a:solidFill>
                  <a:srgbClr val="FF0000"/>
                </a:solidFill>
              </a:rPr>
              <a:t>where no delivery occurs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the most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significant </a:t>
            </a:r>
            <a:r>
              <a:rPr lang="en-US" b="1" dirty="0" smtClean="0">
                <a:solidFill>
                  <a:srgbClr val="FF0000"/>
                </a:solidFill>
              </a:rPr>
              <a:t>complication </a:t>
            </a:r>
            <a:r>
              <a:rPr lang="en-US" b="1" dirty="0">
                <a:solidFill>
                  <a:srgbClr val="FF0000"/>
                </a:solidFill>
              </a:rPr>
              <a:t>of pregnancy 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should be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sequenced first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if more than one complication occurs.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4520-153D-41D9-AAF5-7C9D2EC49378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7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The </a:t>
            </a:r>
            <a:r>
              <a:rPr lang="en-US" sz="3600" b="1" dirty="0" err="1">
                <a:solidFill>
                  <a:schemeClr val="tx2">
                    <a:lumMod val="90000"/>
                  </a:schemeClr>
                </a:solidFill>
              </a:rPr>
              <a:t>peripartum</a:t>
            </a:r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 and postpartum periods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The postpartum period </a:t>
            </a:r>
            <a:r>
              <a:rPr lang="en-US" dirty="0"/>
              <a:t>begins </a:t>
            </a:r>
            <a:r>
              <a:rPr lang="en-US" b="1" dirty="0">
                <a:solidFill>
                  <a:srgbClr val="FF0000"/>
                </a:solidFill>
              </a:rPr>
              <a:t>immediately after delivery </a:t>
            </a:r>
            <a:r>
              <a:rPr lang="en-US" dirty="0"/>
              <a:t>and continues for </a:t>
            </a:r>
            <a:r>
              <a:rPr lang="en-US" b="1" dirty="0">
                <a:solidFill>
                  <a:srgbClr val="FF0000"/>
                </a:solidFill>
              </a:rPr>
              <a:t>6 weeks </a:t>
            </a:r>
            <a:r>
              <a:rPr lang="en-US" b="1" dirty="0" smtClean="0">
                <a:solidFill>
                  <a:srgbClr val="FF0000"/>
                </a:solidFill>
              </a:rPr>
              <a:t>following delivery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 err="1">
                <a:solidFill>
                  <a:srgbClr val="FF0000"/>
                </a:solidFill>
              </a:rPr>
              <a:t>peripartum</a:t>
            </a:r>
            <a:r>
              <a:rPr lang="en-US" b="1" dirty="0">
                <a:solidFill>
                  <a:srgbClr val="FF0000"/>
                </a:solidFill>
              </a:rPr>
              <a:t> period </a:t>
            </a:r>
            <a:r>
              <a:rPr lang="en-US" dirty="0"/>
              <a:t>is defined as </a:t>
            </a:r>
            <a:r>
              <a:rPr lang="en-US" b="1" dirty="0">
                <a:solidFill>
                  <a:srgbClr val="FF0000"/>
                </a:solidFill>
              </a:rPr>
              <a:t>the last month of pregnancy to 5 </a:t>
            </a:r>
            <a:r>
              <a:rPr lang="en-US" b="1" dirty="0" smtClean="0">
                <a:solidFill>
                  <a:srgbClr val="FF0000"/>
                </a:solidFill>
              </a:rPr>
              <a:t>months </a:t>
            </a:r>
            <a:r>
              <a:rPr lang="en-US" dirty="0" smtClean="0"/>
              <a:t>postpartum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7533-8859-4D49-848E-C52907AB15F5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OB coding --- Dr. </a:t>
            </a:r>
            <a:r>
              <a:rPr lang="en-US" dirty="0" err="1" smtClean="0"/>
              <a:t>Mohammadpour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3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pPr algn="ctr"/>
            <a:r>
              <a:rPr lang="en-US" sz="3600" b="1" dirty="0" err="1">
                <a:solidFill>
                  <a:schemeClr val="tx2">
                    <a:lumMod val="90000"/>
                  </a:schemeClr>
                </a:solidFill>
              </a:rPr>
              <a:t>Peripartum</a:t>
            </a:r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 and postpartum complication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postpartum complication is </a:t>
            </a:r>
            <a:r>
              <a:rPr lang="en-US" b="1" dirty="0">
                <a:solidFill>
                  <a:srgbClr val="FF0000"/>
                </a:solidFill>
              </a:rPr>
              <a:t>any complication </a:t>
            </a:r>
            <a:r>
              <a:rPr lang="en-US" dirty="0"/>
              <a:t>occurring within the </a:t>
            </a:r>
            <a:r>
              <a:rPr lang="en-US" b="1" dirty="0">
                <a:solidFill>
                  <a:srgbClr val="FF0000"/>
                </a:solidFill>
              </a:rPr>
              <a:t>6-week period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7533-8859-4D49-848E-C52907AB15F5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1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82899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2">
                    <a:lumMod val="90000"/>
                  </a:schemeClr>
                </a:solidFill>
              </a:rPr>
              <a:t>Pregnancy-related complications after</a:t>
            </a:r>
            <a:br>
              <a:rPr lang="en-US" sz="3200" b="1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3200" b="1" dirty="0">
                <a:solidFill>
                  <a:schemeClr val="tx2">
                    <a:lumMod val="90000"/>
                  </a:schemeClr>
                </a:solidFill>
              </a:rPr>
              <a:t>the 6-week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FF0000"/>
                </a:solidFill>
              </a:rPr>
              <a:t>Chapter 15 codes may also be used </a:t>
            </a:r>
            <a:r>
              <a:rPr lang="en-US" dirty="0"/>
              <a:t>to describe pregnancy-related complications </a:t>
            </a:r>
            <a:r>
              <a:rPr lang="en-US" b="1" dirty="0">
                <a:solidFill>
                  <a:srgbClr val="FF0000"/>
                </a:solidFill>
              </a:rPr>
              <a:t>after </a:t>
            </a: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 err="1" smtClean="0">
                <a:solidFill>
                  <a:srgbClr val="FF0000"/>
                </a:solidFill>
              </a:rPr>
              <a:t>peripartum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or postpartum period </a:t>
            </a:r>
            <a:r>
              <a:rPr lang="en-US" dirty="0"/>
              <a:t>if the provider documents that a condition is </a:t>
            </a:r>
            <a:r>
              <a:rPr lang="en-US" dirty="0" smtClean="0"/>
              <a:t>pregnancy related.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7533-8859-4D49-848E-C52907AB15F5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2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324567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Admission for routine postpartum care</a:t>
            </a:r>
            <a:br>
              <a:rPr lang="en-US" sz="3600" b="1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following delivery outside hospital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When the mother </a:t>
            </a:r>
            <a:r>
              <a:rPr lang="en-US" b="1" dirty="0">
                <a:solidFill>
                  <a:srgbClr val="FF0000"/>
                </a:solidFill>
              </a:rPr>
              <a:t>delivers outside the hospital </a:t>
            </a:r>
            <a:r>
              <a:rPr lang="en-US" dirty="0"/>
              <a:t>prior to admission and is </a:t>
            </a:r>
            <a:r>
              <a:rPr lang="en-US" b="1" dirty="0">
                <a:solidFill>
                  <a:srgbClr val="FF0000"/>
                </a:solidFill>
              </a:rPr>
              <a:t>admitted </a:t>
            </a:r>
            <a:r>
              <a:rPr lang="en-US" b="1" dirty="0" smtClean="0">
                <a:solidFill>
                  <a:srgbClr val="FF0000"/>
                </a:solidFill>
              </a:rPr>
              <a:t>for routine </a:t>
            </a:r>
            <a:r>
              <a:rPr lang="en-US" b="1" dirty="0">
                <a:solidFill>
                  <a:srgbClr val="FF0000"/>
                </a:solidFill>
              </a:rPr>
              <a:t>postpartum care </a:t>
            </a:r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</a:rPr>
              <a:t>no complications </a:t>
            </a:r>
            <a:r>
              <a:rPr lang="en-US" dirty="0"/>
              <a:t>are noted, </a:t>
            </a:r>
            <a:r>
              <a:rPr lang="en-US" b="1" dirty="0" smtClean="0">
                <a:solidFill>
                  <a:srgbClr val="FF0000"/>
                </a:solidFill>
              </a:rPr>
              <a:t>code Z39.0, Encounter </a:t>
            </a:r>
            <a:r>
              <a:rPr lang="en-US" b="1" dirty="0">
                <a:solidFill>
                  <a:srgbClr val="FF0000"/>
                </a:solidFill>
              </a:rPr>
              <a:t>for </a:t>
            </a:r>
            <a:r>
              <a:rPr lang="en-US" b="1" dirty="0" smtClean="0">
                <a:solidFill>
                  <a:srgbClr val="FF0000"/>
                </a:solidFill>
              </a:rPr>
              <a:t>care </a:t>
            </a:r>
            <a:r>
              <a:rPr lang="en-US" dirty="0" smtClean="0"/>
              <a:t>and </a:t>
            </a:r>
            <a:r>
              <a:rPr lang="en-US" dirty="0"/>
              <a:t>examination of mother immediately after delivery, should be assigned as </a:t>
            </a:r>
            <a:r>
              <a:rPr lang="en-US" b="1" dirty="0">
                <a:solidFill>
                  <a:srgbClr val="FF0000"/>
                </a:solidFill>
              </a:rPr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principal diagnosis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7533-8859-4D49-848E-C52907AB15F5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OB coding --- Dr. </a:t>
            </a:r>
            <a:r>
              <a:rPr lang="en-US" dirty="0" err="1" smtClean="0"/>
              <a:t>Mohammadpour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8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208" y="363151"/>
            <a:ext cx="9404723" cy="88610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Pregnancy-associated cardiomyopathy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Pregnancy-associated cardiomyopathy</a:t>
            </a:r>
            <a:r>
              <a:rPr lang="en-US" dirty="0"/>
              <a:t>, code O90.3, is unique in that it may be diagnosed </a:t>
            </a:r>
            <a:r>
              <a:rPr lang="en-US" b="1" dirty="0" smtClean="0">
                <a:solidFill>
                  <a:srgbClr val="FF0000"/>
                </a:solidFill>
              </a:rPr>
              <a:t>in the </a:t>
            </a:r>
            <a:r>
              <a:rPr lang="en-US" b="1" dirty="0">
                <a:solidFill>
                  <a:srgbClr val="FF0000"/>
                </a:solidFill>
              </a:rPr>
              <a:t>third trimester of pregnancy </a:t>
            </a:r>
            <a:r>
              <a:rPr lang="en-US" dirty="0"/>
              <a:t>but may continue to progress months after </a:t>
            </a:r>
            <a:r>
              <a:rPr lang="en-US" dirty="0" smtClean="0"/>
              <a:t>delivery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For </a:t>
            </a:r>
            <a:r>
              <a:rPr lang="en-US" dirty="0" smtClean="0"/>
              <a:t>this reason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it is referred to as </a:t>
            </a:r>
            <a:r>
              <a:rPr lang="en-US" b="1" dirty="0" err="1">
                <a:solidFill>
                  <a:srgbClr val="FF0000"/>
                </a:solidFill>
              </a:rPr>
              <a:t>peripartum</a:t>
            </a:r>
            <a:r>
              <a:rPr lang="en-US" b="1" dirty="0">
                <a:solidFill>
                  <a:srgbClr val="FF0000"/>
                </a:solidFill>
              </a:rPr>
              <a:t> cardiomyopathy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Code </a:t>
            </a:r>
            <a:r>
              <a:rPr lang="en-US" b="1" dirty="0">
                <a:solidFill>
                  <a:srgbClr val="FF0000"/>
                </a:solidFill>
              </a:rPr>
              <a:t>O90.3 is only </a:t>
            </a:r>
            <a:r>
              <a:rPr lang="en-US" dirty="0"/>
              <a:t>for use when </a:t>
            </a:r>
            <a:r>
              <a:rPr lang="en-US" dirty="0" smtClean="0"/>
              <a:t>the cardiomyopathy </a:t>
            </a:r>
            <a:r>
              <a:rPr lang="en-US" dirty="0"/>
              <a:t>develops as a result of pregnancy in a woman who did not have </a:t>
            </a:r>
            <a:r>
              <a:rPr lang="en-US" dirty="0" smtClean="0"/>
              <a:t>preexisting heart </a:t>
            </a:r>
            <a:r>
              <a:rPr lang="en-US" dirty="0"/>
              <a:t>disease.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7533-8859-4D49-848E-C52907AB15F5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OB coding --- Dr. </a:t>
            </a:r>
            <a:r>
              <a:rPr lang="en-US" dirty="0" err="1" smtClean="0"/>
              <a:t>Mohammadpour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7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44262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Code O94, </a:t>
            </a:r>
            <a:r>
              <a:rPr lang="en-US" sz="2800" b="1" dirty="0" err="1">
                <a:solidFill>
                  <a:schemeClr val="tx2">
                    <a:lumMod val="90000"/>
                  </a:schemeClr>
                </a:solidFill>
              </a:rPr>
              <a:t>Sequelae</a:t>
            </a:r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 of complication</a:t>
            </a:r>
            <a:br>
              <a:rPr lang="en-US" sz="2800" b="1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of pregnancy, childbirth, and </a:t>
            </a:r>
            <a:r>
              <a:rPr lang="en-US" sz="2800" b="1" dirty="0" smtClean="0">
                <a:solidFill>
                  <a:schemeClr val="tx2">
                    <a:lumMod val="90000"/>
                  </a:schemeClr>
                </a:solidFill>
              </a:rPr>
              <a:t>the </a:t>
            </a:r>
            <a:r>
              <a:rPr lang="en-US" sz="2800" b="1" dirty="0" err="1" smtClean="0">
                <a:solidFill>
                  <a:schemeClr val="tx2">
                    <a:lumMod val="90000"/>
                  </a:schemeClr>
                </a:solidFill>
              </a:rPr>
              <a:t>puerperium</a:t>
            </a:r>
            <a:endParaRPr lang="en-US" sz="2800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Code O94, </a:t>
            </a:r>
            <a:r>
              <a:rPr lang="en-US" b="1" dirty="0" err="1">
                <a:solidFill>
                  <a:srgbClr val="FF0000"/>
                </a:solidFill>
              </a:rPr>
              <a:t>Sequelae</a:t>
            </a:r>
            <a:r>
              <a:rPr lang="en-US" b="1" dirty="0">
                <a:solidFill>
                  <a:srgbClr val="FF0000"/>
                </a:solidFill>
              </a:rPr>
              <a:t> of complication of pregnancy</a:t>
            </a:r>
            <a:r>
              <a:rPr lang="en-US" dirty="0"/>
              <a:t>, childbirth, and the </a:t>
            </a:r>
            <a:r>
              <a:rPr lang="en-US" dirty="0" err="1"/>
              <a:t>puerperium</a:t>
            </a:r>
            <a:r>
              <a:rPr lang="en-US" dirty="0"/>
              <a:t>, is for use </a:t>
            </a:r>
            <a:r>
              <a:rPr lang="en-US" dirty="0" smtClean="0"/>
              <a:t>in those </a:t>
            </a:r>
            <a:r>
              <a:rPr lang="en-US" dirty="0"/>
              <a:t>cases when an </a:t>
            </a:r>
            <a:r>
              <a:rPr lang="en-US" b="1" dirty="0">
                <a:solidFill>
                  <a:srgbClr val="FF0000"/>
                </a:solidFill>
              </a:rPr>
              <a:t>initial complication of a pregnancy develops a </a:t>
            </a:r>
            <a:r>
              <a:rPr lang="en-US" b="1" dirty="0" err="1">
                <a:solidFill>
                  <a:srgbClr val="FF0000"/>
                </a:solidFill>
              </a:rPr>
              <a:t>sequela</a:t>
            </a:r>
            <a:r>
              <a:rPr lang="en-US" dirty="0"/>
              <a:t> requiring care </a:t>
            </a:r>
            <a:r>
              <a:rPr lang="en-US" dirty="0" smtClean="0"/>
              <a:t>or treatment </a:t>
            </a:r>
            <a:r>
              <a:rPr lang="en-US" dirty="0"/>
              <a:t>at a future date.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7533-8859-4D49-848E-C52907AB15F5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Abortion with </a:t>
            </a:r>
            <a:r>
              <a:rPr lang="en-US" sz="3600" b="1" dirty="0" err="1">
                <a:solidFill>
                  <a:schemeClr val="tx2">
                    <a:lumMod val="90000"/>
                  </a:schemeClr>
                </a:solidFill>
              </a:rPr>
              <a:t>liveborn</a:t>
            </a:r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 fetus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When an </a:t>
            </a:r>
            <a:r>
              <a:rPr lang="en-US" b="1" dirty="0">
                <a:solidFill>
                  <a:srgbClr val="FF0000"/>
                </a:solidFill>
              </a:rPr>
              <a:t>attempted termination of pregnancy </a:t>
            </a:r>
            <a:r>
              <a:rPr lang="en-US" dirty="0"/>
              <a:t>results in a </a:t>
            </a:r>
            <a:r>
              <a:rPr lang="en-US" b="1" dirty="0" err="1">
                <a:solidFill>
                  <a:srgbClr val="FF0000"/>
                </a:solidFill>
              </a:rPr>
              <a:t>liveborn</a:t>
            </a:r>
            <a:r>
              <a:rPr lang="en-US" b="1" dirty="0">
                <a:solidFill>
                  <a:srgbClr val="FF0000"/>
                </a:solidFill>
              </a:rPr>
              <a:t> fetus</a:t>
            </a:r>
            <a:r>
              <a:rPr lang="en-US" dirty="0"/>
              <a:t>, assign a code </a:t>
            </a:r>
            <a:r>
              <a:rPr lang="en-US" dirty="0" smtClean="0"/>
              <a:t>from </a:t>
            </a:r>
            <a:r>
              <a:rPr lang="en-US" b="1" dirty="0" smtClean="0">
                <a:solidFill>
                  <a:srgbClr val="FF0000"/>
                </a:solidFill>
              </a:rPr>
              <a:t>subcategory </a:t>
            </a:r>
            <a:r>
              <a:rPr lang="en-US" b="1" dirty="0">
                <a:solidFill>
                  <a:srgbClr val="FF0000"/>
                </a:solidFill>
              </a:rPr>
              <a:t>O60.1, Preterm labor </a:t>
            </a:r>
            <a:r>
              <a:rPr lang="en-US" dirty="0"/>
              <a:t>with preterm delivery, and a code from </a:t>
            </a:r>
            <a:r>
              <a:rPr lang="en-US" b="1" dirty="0">
                <a:solidFill>
                  <a:srgbClr val="FF0000"/>
                </a:solidFill>
              </a:rPr>
              <a:t>category Z37</a:t>
            </a:r>
            <a:r>
              <a:rPr lang="en-US" b="1" dirty="0" smtClean="0">
                <a:solidFill>
                  <a:srgbClr val="FF0000"/>
                </a:solidFill>
              </a:rPr>
              <a:t>, Outcome </a:t>
            </a:r>
            <a:r>
              <a:rPr lang="en-US" b="1" dirty="0">
                <a:solidFill>
                  <a:srgbClr val="FF0000"/>
                </a:solidFill>
              </a:rPr>
              <a:t>of delivery.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7533-8859-4D49-848E-C52907AB15F5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0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Retained products of conception</a:t>
            </a:r>
            <a:br>
              <a:rPr lang="en-US" sz="3600" b="1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following an abortion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Subsequent </a:t>
            </a:r>
            <a:r>
              <a:rPr lang="en-US" b="1" dirty="0">
                <a:solidFill>
                  <a:srgbClr val="FF0000"/>
                </a:solidFill>
              </a:rPr>
              <a:t>encounters for retained products of conception following </a:t>
            </a:r>
            <a:r>
              <a:rPr lang="en-US" b="1" dirty="0" smtClean="0">
                <a:solidFill>
                  <a:srgbClr val="FF0000"/>
                </a:solidFill>
              </a:rPr>
              <a:t>a spontaneous </a:t>
            </a:r>
            <a:r>
              <a:rPr lang="en-US" b="1" dirty="0">
                <a:solidFill>
                  <a:srgbClr val="FF0000"/>
                </a:solidFill>
              </a:rPr>
              <a:t>abortion or elective termination of pregnancy </a:t>
            </a:r>
            <a:r>
              <a:rPr lang="en-US" dirty="0"/>
              <a:t>are assigned the appropriate </a:t>
            </a:r>
            <a:r>
              <a:rPr lang="en-US" dirty="0" smtClean="0"/>
              <a:t>code from </a:t>
            </a:r>
            <a:r>
              <a:rPr lang="en-US" b="1" dirty="0">
                <a:solidFill>
                  <a:srgbClr val="FF0000"/>
                </a:solidFill>
              </a:rPr>
              <a:t>category O03</a:t>
            </a:r>
            <a:r>
              <a:rPr lang="en-US" dirty="0"/>
              <a:t>, Spontaneous abortion, or </a:t>
            </a:r>
            <a:r>
              <a:rPr lang="en-US" b="1" dirty="0">
                <a:solidFill>
                  <a:srgbClr val="FF0000"/>
                </a:solidFill>
              </a:rPr>
              <a:t>code O07.4</a:t>
            </a:r>
            <a:r>
              <a:rPr lang="en-US" dirty="0"/>
              <a:t>, Failed attempted termination </a:t>
            </a:r>
            <a:r>
              <a:rPr lang="en-US" dirty="0" smtClean="0"/>
              <a:t>of pregnancy </a:t>
            </a:r>
            <a:r>
              <a:rPr lang="en-US" b="1" dirty="0">
                <a:solidFill>
                  <a:srgbClr val="FF0000"/>
                </a:solidFill>
              </a:rPr>
              <a:t>without complication</a:t>
            </a:r>
            <a:r>
              <a:rPr lang="en-US" dirty="0"/>
              <a:t>, and </a:t>
            </a:r>
            <a:r>
              <a:rPr lang="en-US" b="1" dirty="0" smtClean="0">
                <a:solidFill>
                  <a:srgbClr val="FF0000"/>
                </a:solidFill>
              </a:rPr>
              <a:t>Z33.2</a:t>
            </a:r>
            <a:r>
              <a:rPr lang="en-US" b="1" dirty="0">
                <a:solidFill>
                  <a:srgbClr val="FF0000"/>
                </a:solidFill>
              </a:rPr>
              <a:t>, Encounter for elective termination of pregnancy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7533-8859-4D49-848E-C52907AB15F5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9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Complication leading </a:t>
            </a:r>
            <a:r>
              <a:rPr lang="en-US" sz="3600" b="1" dirty="0" smtClean="0">
                <a:solidFill>
                  <a:schemeClr val="tx2">
                    <a:lumMod val="90000"/>
                  </a:schemeClr>
                </a:solidFill>
              </a:rPr>
              <a:t>to(following) </a:t>
            </a:r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abortion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FF0000"/>
                </a:solidFill>
              </a:rPr>
              <a:t>Codes from Chapter15 </a:t>
            </a:r>
            <a:r>
              <a:rPr lang="en-US" dirty="0"/>
              <a:t>may be used as additional codes </a:t>
            </a:r>
            <a:r>
              <a:rPr lang="en-US" b="1" dirty="0">
                <a:solidFill>
                  <a:srgbClr val="FF0000"/>
                </a:solidFill>
              </a:rPr>
              <a:t>to Identify any </a:t>
            </a:r>
            <a:r>
              <a:rPr lang="en-US" b="1" dirty="0" smtClean="0">
                <a:solidFill>
                  <a:srgbClr val="FF0000"/>
                </a:solidFill>
              </a:rPr>
              <a:t>documented complications </a:t>
            </a:r>
            <a:r>
              <a:rPr lang="en-US" dirty="0"/>
              <a:t>of the </a:t>
            </a:r>
            <a:r>
              <a:rPr lang="en-US" b="1" dirty="0">
                <a:solidFill>
                  <a:srgbClr val="FF0000"/>
                </a:solidFill>
              </a:rPr>
              <a:t>pregnancy</a:t>
            </a:r>
            <a:r>
              <a:rPr lang="en-US" dirty="0"/>
              <a:t> in conjunction with codes in categories in O07 and O08.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7533-8859-4D49-848E-C52907AB15F5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5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82899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2">
                    <a:lumMod val="90000"/>
                  </a:schemeClr>
                </a:solidFill>
              </a:rPr>
              <a:t>Abuse in a pregnant patient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suspected or confirmed cases of abuse of a pregnant patient, a code(s) from </a:t>
            </a:r>
            <a:r>
              <a:rPr lang="en-US" dirty="0" smtClean="0"/>
              <a:t>subcategories :</a:t>
            </a:r>
            <a:endParaRPr lang="en-US" dirty="0"/>
          </a:p>
          <a:p>
            <a:pPr lvl="1"/>
            <a:r>
              <a:rPr lang="en-US" dirty="0"/>
              <a:t>O9A.3, Physical abuse complicating pregnancy, childbirth, and the </a:t>
            </a:r>
            <a:r>
              <a:rPr lang="en-US" dirty="0" err="1"/>
              <a:t>puerperium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O9A.4</a:t>
            </a:r>
            <a:r>
              <a:rPr lang="en-US" dirty="0"/>
              <a:t>, </a:t>
            </a:r>
            <a:r>
              <a:rPr lang="en-US" dirty="0" smtClean="0"/>
              <a:t>Sexual abuse </a:t>
            </a:r>
            <a:r>
              <a:rPr lang="en-US" dirty="0"/>
              <a:t>complicating pregnancy, childbirth, and the </a:t>
            </a:r>
            <a:r>
              <a:rPr lang="en-US" dirty="0" err="1"/>
              <a:t>puerperium</a:t>
            </a:r>
            <a:r>
              <a:rPr lang="en-US" dirty="0"/>
              <a:t>, and </a:t>
            </a:r>
            <a:endParaRPr lang="en-US" dirty="0" smtClean="0"/>
          </a:p>
          <a:p>
            <a:pPr lvl="1"/>
            <a:r>
              <a:rPr lang="en-US" dirty="0" smtClean="0"/>
              <a:t>O9A.5</a:t>
            </a:r>
            <a:r>
              <a:rPr lang="en-US" dirty="0"/>
              <a:t>, Psychological </a:t>
            </a:r>
            <a:r>
              <a:rPr lang="en-US" dirty="0" smtClean="0"/>
              <a:t>abuse complicating </a:t>
            </a:r>
            <a:r>
              <a:rPr lang="en-US" dirty="0"/>
              <a:t>pregnancy, childbirth, and the </a:t>
            </a:r>
            <a:r>
              <a:rPr lang="en-US" dirty="0" err="1"/>
              <a:t>puerperium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should </a:t>
            </a:r>
            <a:r>
              <a:rPr lang="en-US" dirty="0"/>
              <a:t>be sequenced first, </a:t>
            </a:r>
            <a:r>
              <a:rPr lang="en-US" dirty="0" smtClean="0"/>
              <a:t>followed </a:t>
            </a:r>
            <a:r>
              <a:rPr lang="en-US" dirty="0"/>
              <a:t>by</a:t>
            </a:r>
          </a:p>
          <a:p>
            <a:pPr lvl="1"/>
            <a:r>
              <a:rPr lang="en-US" dirty="0"/>
              <a:t>the appropriate codes (if applicable) to identify any associated current injury due to </a:t>
            </a:r>
            <a:r>
              <a:rPr lang="en-US" dirty="0" smtClean="0"/>
              <a:t>physical abuse</a:t>
            </a:r>
            <a:r>
              <a:rPr lang="en-US" dirty="0"/>
              <a:t>, sexual abuse, and the perpetrator of abuse.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7533-8859-4D49-848E-C52907AB15F5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solidFill>
                  <a:schemeClr val="tx2">
                    <a:lumMod val="90000"/>
                  </a:schemeClr>
                </a:solidFill>
              </a:rPr>
              <a:t>Pregnancy, Childbirth, </a:t>
            </a:r>
            <a:r>
              <a:rPr lang="en-US" sz="4000" b="1" dirty="0" err="1" smtClean="0">
                <a:solidFill>
                  <a:schemeClr val="tx2">
                    <a:lumMod val="90000"/>
                  </a:schemeClr>
                </a:solidFill>
              </a:rPr>
              <a:t>Puerperium</a:t>
            </a:r>
            <a:r>
              <a:rPr lang="en-US" sz="4000" b="1" dirty="0" smtClean="0">
                <a:solidFill>
                  <a:schemeClr val="tx2">
                    <a:lumMod val="90000"/>
                  </a:schemeClr>
                </a:solidFill>
              </a:rPr>
              <a:t>,</a:t>
            </a:r>
            <a:br>
              <a:rPr lang="en-US" sz="4000" b="1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4000" b="1" dirty="0" smtClean="0">
                <a:solidFill>
                  <a:schemeClr val="tx2">
                    <a:lumMod val="90000"/>
                  </a:schemeClr>
                </a:solidFill>
              </a:rPr>
              <a:t>Coding </a:t>
            </a:r>
            <a:r>
              <a:rPr lang="en-US" sz="4000" b="1" dirty="0" err="1" smtClean="0">
                <a:solidFill>
                  <a:schemeClr val="tx2">
                    <a:lumMod val="90000"/>
                  </a:schemeClr>
                </a:solidFill>
              </a:rPr>
              <a:t>Guidlines</a:t>
            </a:r>
            <a:endParaRPr lang="en-US" sz="4000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When delivery occurs</a:t>
            </a:r>
            <a:r>
              <a:rPr lang="en-US" b="1" dirty="0"/>
              <a:t>, the principal/first listed </a:t>
            </a:r>
            <a:r>
              <a:rPr lang="en-US" b="1" dirty="0" smtClean="0"/>
              <a:t>diagnosis should </a:t>
            </a:r>
            <a:r>
              <a:rPr lang="en-US" b="1" dirty="0"/>
              <a:t>correspond to the </a:t>
            </a:r>
            <a:r>
              <a:rPr lang="en-US" b="1" dirty="0">
                <a:solidFill>
                  <a:srgbClr val="FF0000"/>
                </a:solidFill>
              </a:rPr>
              <a:t>main </a:t>
            </a:r>
            <a:r>
              <a:rPr lang="en-US" b="1" dirty="0" smtClean="0">
                <a:solidFill>
                  <a:srgbClr val="FF0000"/>
                </a:solidFill>
              </a:rPr>
              <a:t>complication or </a:t>
            </a:r>
            <a:r>
              <a:rPr lang="en-US" b="1" dirty="0">
                <a:solidFill>
                  <a:srgbClr val="FF0000"/>
                </a:solidFill>
              </a:rPr>
              <a:t>circumstance of delivery</a:t>
            </a:r>
            <a:r>
              <a:rPr lang="en-US" b="1" dirty="0"/>
              <a:t>. </a:t>
            </a:r>
            <a:endParaRPr lang="en-US" b="1" dirty="0" smtClean="0"/>
          </a:p>
          <a:p>
            <a:pPr>
              <a:lnSpc>
                <a:spcPct val="150000"/>
              </a:lnSpc>
            </a:pPr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When </a:t>
            </a:r>
            <a:r>
              <a:rPr lang="en-US" b="1" dirty="0">
                <a:solidFill>
                  <a:srgbClr val="FF0000"/>
                </a:solidFill>
              </a:rPr>
              <a:t>cesarean </a:t>
            </a:r>
            <a:r>
              <a:rPr lang="en-US" b="1" dirty="0" smtClean="0">
                <a:solidFill>
                  <a:srgbClr val="FF0000"/>
                </a:solidFill>
              </a:rPr>
              <a:t>delivery </a:t>
            </a:r>
            <a:r>
              <a:rPr lang="en-US" b="1" dirty="0">
                <a:solidFill>
                  <a:srgbClr val="FF0000"/>
                </a:solidFill>
              </a:rPr>
              <a:t>occurs</a:t>
            </a:r>
            <a:r>
              <a:rPr lang="en-US" b="1" dirty="0"/>
              <a:t>, the principal/first listed diagnosis </a:t>
            </a:r>
            <a:r>
              <a:rPr lang="en-US" b="1" dirty="0" smtClean="0"/>
              <a:t>should correspond </a:t>
            </a:r>
            <a:r>
              <a:rPr lang="en-US" b="1" dirty="0"/>
              <a:t>to the </a:t>
            </a:r>
            <a:r>
              <a:rPr lang="en-US" b="1" dirty="0">
                <a:solidFill>
                  <a:srgbClr val="FF0000"/>
                </a:solidFill>
              </a:rPr>
              <a:t>reason the cesarean delivery </a:t>
            </a:r>
            <a:r>
              <a:rPr lang="en-US" b="1" dirty="0" smtClean="0">
                <a:solidFill>
                  <a:srgbClr val="FF0000"/>
                </a:solidFill>
              </a:rPr>
              <a:t>was performed</a:t>
            </a:r>
            <a:r>
              <a:rPr lang="en-US" b="1" dirty="0"/>
              <a:t>, unless the reason is unrelated to the </a:t>
            </a:r>
            <a:r>
              <a:rPr lang="en-US" b="1" dirty="0" smtClean="0"/>
              <a:t>condition resulting </a:t>
            </a:r>
            <a:r>
              <a:rPr lang="en-US" b="1" dirty="0"/>
              <a:t>in the cesarean delivery.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F6F3-483D-49D7-B8A7-D1965769F73F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7533-8859-4D49-848E-C52907AB15F5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40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3" y="508526"/>
            <a:ext cx="6898783" cy="51740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57" y="1450830"/>
            <a:ext cx="6898783" cy="5174087"/>
          </a:xfrm>
          <a:prstGeom prst="rect">
            <a:avLst/>
          </a:prstGeom>
        </p:spPr>
      </p:pic>
      <p:pic>
        <p:nvPicPr>
          <p:cNvPr id="11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081" y="1279816"/>
            <a:ext cx="5594349" cy="4195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isometricTopUp"/>
            <a:lightRig rig="threePt" dir="t"/>
          </a:scene3d>
          <a:sp3d contourW="6350" prstMaterial="matte">
            <a:bevelT w="101600" h="1016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031087" y="2795552"/>
            <a:ext cx="3446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The End </a:t>
            </a:r>
          </a:p>
          <a:p>
            <a:pPr algn="ctr"/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With Best Wishes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90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Codes from Chapter 15 and sequencing</a:t>
            </a:r>
            <a:br>
              <a:rPr lang="en-US" sz="3600" b="1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priority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Chapter 15 codes </a:t>
            </a:r>
            <a:r>
              <a:rPr lang="en-US" b="1" dirty="0"/>
              <a:t>have sequencing </a:t>
            </a:r>
            <a:r>
              <a:rPr lang="en-US" b="1" dirty="0">
                <a:solidFill>
                  <a:srgbClr val="FF0000"/>
                </a:solidFill>
              </a:rPr>
              <a:t>priority over codes </a:t>
            </a:r>
            <a:r>
              <a:rPr lang="en-US" b="1" dirty="0" smtClean="0">
                <a:solidFill>
                  <a:srgbClr val="FF0000"/>
                </a:solidFill>
              </a:rPr>
              <a:t>from other </a:t>
            </a:r>
            <a:r>
              <a:rPr lang="en-US" b="1" dirty="0">
                <a:solidFill>
                  <a:srgbClr val="FF0000"/>
                </a:solidFill>
              </a:rPr>
              <a:t>chapters. 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Additional </a:t>
            </a:r>
            <a:r>
              <a:rPr lang="en-US" b="1" dirty="0">
                <a:solidFill>
                  <a:srgbClr val="FF0000"/>
                </a:solidFill>
              </a:rPr>
              <a:t>codes from other chapters may be used </a:t>
            </a:r>
            <a:r>
              <a:rPr lang="en-US" b="1" dirty="0"/>
              <a:t>in conjunction with </a:t>
            </a:r>
            <a:r>
              <a:rPr lang="en-US" b="1" dirty="0" smtClean="0"/>
              <a:t>Chapter 15 </a:t>
            </a:r>
            <a:r>
              <a:rPr lang="en-US" b="1" dirty="0"/>
              <a:t>codes to further specify conditions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B156-A0DB-4DDA-83F6-73CA2EA08E32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6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Codes from Chapter 15 and sequencing</a:t>
            </a:r>
            <a:br>
              <a:rPr lang="en-US" sz="3600" b="1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priority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b="1" dirty="0"/>
              <a:t>If the provider documents that the </a:t>
            </a:r>
            <a:r>
              <a:rPr lang="en-US" b="1" dirty="0">
                <a:solidFill>
                  <a:srgbClr val="FF0000"/>
                </a:solidFill>
              </a:rPr>
              <a:t>pregnancy is incidental to the encounter, then code Z33.1</a:t>
            </a:r>
            <a:r>
              <a:rPr lang="en-US" b="1" dirty="0" smtClean="0"/>
              <a:t>, Pregnant </a:t>
            </a:r>
            <a:r>
              <a:rPr lang="en-US" b="1" dirty="0"/>
              <a:t>state, incidental, should be used in place of any Chapter 15 codes. </a:t>
            </a:r>
            <a:endParaRPr lang="en-US" b="1" dirty="0" smtClean="0"/>
          </a:p>
          <a:p>
            <a:pPr>
              <a:lnSpc>
                <a:spcPct val="200000"/>
              </a:lnSpc>
            </a:pPr>
            <a:endParaRPr lang="en-US" b="1" dirty="0"/>
          </a:p>
          <a:p>
            <a:pPr>
              <a:lnSpc>
                <a:spcPct val="200000"/>
              </a:lnSpc>
            </a:pPr>
            <a:r>
              <a:rPr lang="en-US" b="1" dirty="0" smtClean="0"/>
              <a:t>It is the provider’s responsibility to state that </a:t>
            </a:r>
            <a:r>
              <a:rPr lang="en-US" b="1" dirty="0" smtClean="0">
                <a:solidFill>
                  <a:srgbClr val="FF0000"/>
                </a:solidFill>
              </a:rPr>
              <a:t>the condition being treated is not affecting the pregnancy</a:t>
            </a:r>
            <a:r>
              <a:rPr lang="en-US" b="1" dirty="0" smtClean="0"/>
              <a:t>. 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718-8951-4A20-8FB4-8AC77D1D8D8D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7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Chapter 15 codes used only on the</a:t>
            </a:r>
            <a:br>
              <a:rPr lang="en-US" sz="3600" b="1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maternal record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FF0000"/>
                </a:solidFill>
              </a:rPr>
              <a:t>Chapter 15 codes </a:t>
            </a:r>
            <a:r>
              <a:rPr lang="en-US" b="1" dirty="0"/>
              <a:t>are to be used </a:t>
            </a:r>
            <a:r>
              <a:rPr lang="en-US" b="1" dirty="0">
                <a:solidFill>
                  <a:srgbClr val="FF0000"/>
                </a:solidFill>
              </a:rPr>
              <a:t>only on the maternal record</a:t>
            </a:r>
            <a:r>
              <a:rPr lang="en-US" b="1" dirty="0"/>
              <a:t>, never on the record of </a:t>
            </a:r>
            <a:r>
              <a:rPr lang="en-US" b="1" dirty="0" smtClean="0"/>
              <a:t>the newborn</a:t>
            </a:r>
            <a:r>
              <a:rPr lang="en-US" b="1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0308-C82E-4E6F-A8B1-123CC2532614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6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Routine outpatient prenatal visits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routine </a:t>
            </a:r>
            <a:r>
              <a:rPr lang="en-US" b="1" dirty="0" smtClean="0">
                <a:solidFill>
                  <a:srgbClr val="FF0000"/>
                </a:solidFill>
              </a:rPr>
              <a:t>outpatient prenatal </a:t>
            </a:r>
            <a:r>
              <a:rPr lang="en-US" b="1" dirty="0">
                <a:solidFill>
                  <a:srgbClr val="FF0000"/>
                </a:solidFill>
              </a:rPr>
              <a:t>visits when no complications </a:t>
            </a:r>
            <a:r>
              <a:rPr lang="en-US" dirty="0"/>
              <a:t>are present, a code </a:t>
            </a:r>
            <a:r>
              <a:rPr lang="en-US" dirty="0" smtClean="0"/>
              <a:t>from </a:t>
            </a:r>
            <a:r>
              <a:rPr lang="en-US" b="1" dirty="0" smtClean="0">
                <a:solidFill>
                  <a:srgbClr val="FF0000"/>
                </a:solidFill>
              </a:rPr>
              <a:t>category Z34</a:t>
            </a:r>
            <a:r>
              <a:rPr lang="en-US" dirty="0"/>
              <a:t>, Encounter for supervision of normal pregnancy, should be used as </a:t>
            </a:r>
            <a:r>
              <a:rPr lang="en-US" b="1" dirty="0">
                <a:solidFill>
                  <a:srgbClr val="FF0000"/>
                </a:solidFill>
              </a:rPr>
              <a:t>the first listed diagnosis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These codes should not be used in conjunction with Chapter 15 codes.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2FFD-182A-4430-BFD4-FB74254E6A16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9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Prenatal outpatient visits for high-risk</a:t>
            </a:r>
            <a:br>
              <a:rPr lang="en-US" sz="3600" b="1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routine prenatal outpatient visits for patients with </a:t>
            </a:r>
            <a:r>
              <a:rPr lang="en-US" b="1" dirty="0">
                <a:solidFill>
                  <a:srgbClr val="FF0000"/>
                </a:solidFill>
              </a:rPr>
              <a:t>high-risk pregnancies,</a:t>
            </a:r>
            <a:r>
              <a:rPr lang="en-US" dirty="0"/>
              <a:t> a code </a:t>
            </a:r>
            <a:r>
              <a:rPr lang="en-US" dirty="0" smtClean="0"/>
              <a:t>from </a:t>
            </a:r>
            <a:r>
              <a:rPr lang="en-US" b="1" dirty="0" smtClean="0">
                <a:solidFill>
                  <a:srgbClr val="FF0000"/>
                </a:solidFill>
              </a:rPr>
              <a:t>category </a:t>
            </a:r>
            <a:r>
              <a:rPr lang="en-US" b="1" dirty="0">
                <a:solidFill>
                  <a:srgbClr val="FF0000"/>
                </a:solidFill>
              </a:rPr>
              <a:t>O09</a:t>
            </a:r>
            <a:r>
              <a:rPr lang="en-US" dirty="0"/>
              <a:t>, Supervision of high-risk pregnancy, should be used as the </a:t>
            </a:r>
            <a:r>
              <a:rPr lang="en-US" b="1" dirty="0">
                <a:solidFill>
                  <a:srgbClr val="FF0000"/>
                </a:solidFill>
              </a:rPr>
              <a:t>first listed diagnosis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Secondary Chapter 15 codes may be used in conjunction with these codes if appropriate.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B38A-AC14-47CE-84F0-87BE2663EA1F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 coding 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304</TotalTime>
  <Words>2395</Words>
  <Application>Microsoft Office PowerPoint</Application>
  <PresentationFormat>Widescreen</PresentationFormat>
  <Paragraphs>275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Century Gothic</vt:lpstr>
      <vt:lpstr>Wingdings 3</vt:lpstr>
      <vt:lpstr>Ion</vt:lpstr>
      <vt:lpstr>PowerPoint Presentation</vt:lpstr>
      <vt:lpstr>PowerPoint Presentation</vt:lpstr>
      <vt:lpstr>Pregnancy, Childbirth, Puerperium, Coding Guidlines</vt:lpstr>
      <vt:lpstr>Pregnancy, Childbirth, Puerperium, Coding Guidlines</vt:lpstr>
      <vt:lpstr>Codes from Chapter 15 and sequencing priority</vt:lpstr>
      <vt:lpstr>Codes from Chapter 15 and sequencing priority</vt:lpstr>
      <vt:lpstr>Chapter 15 codes used only on the maternal record</vt:lpstr>
      <vt:lpstr>Routine outpatient prenatal visits</vt:lpstr>
      <vt:lpstr>Prenatal outpatient visits for high-risk patients</vt:lpstr>
      <vt:lpstr>Episodes when no delivery occurs</vt:lpstr>
      <vt:lpstr>When a delivery occurs</vt:lpstr>
      <vt:lpstr>When a delivery occurs</vt:lpstr>
      <vt:lpstr>Outcome of delivery</vt:lpstr>
      <vt:lpstr>Preexisting conditions versus conditions due to the pregnancy</vt:lpstr>
      <vt:lpstr>Preexisting hypertension in pregnancy</vt:lpstr>
      <vt:lpstr>Fetal conditions affecting the management of the mother</vt:lpstr>
      <vt:lpstr>In utero surgery</vt:lpstr>
      <vt:lpstr>HIV infection in pregnancy, childbirth, and the puerperium</vt:lpstr>
      <vt:lpstr>Diabetes mellitus in pregnancy</vt:lpstr>
      <vt:lpstr>Diabetes mellitus in pregnancy</vt:lpstr>
      <vt:lpstr>Gestational (pregnancy-induced) diabetes</vt:lpstr>
      <vt:lpstr>Gestational (pregnancy-induced) diabetes</vt:lpstr>
      <vt:lpstr>Sepsis and septic shock complicating abortion, pregnancy, childbirth</vt:lpstr>
      <vt:lpstr>Puerperal sepsis</vt:lpstr>
      <vt:lpstr>Alcohol use during pregnancy, childbirth, and the puerperium</vt:lpstr>
      <vt:lpstr>Tobacco use during pregnancy, childbirth, and the puerperium</vt:lpstr>
      <vt:lpstr>Normal delivery, code O80 full-term uncomplicated delivery</vt:lpstr>
      <vt:lpstr>Normal delivery, code O80 full-term uncomplicated delivery</vt:lpstr>
      <vt:lpstr>Outcome of delivery for O80</vt:lpstr>
      <vt:lpstr>The peripartum and postpartum periods</vt:lpstr>
      <vt:lpstr>Peripartum and postpartum complication</vt:lpstr>
      <vt:lpstr>Pregnancy-related complications after the 6-week period</vt:lpstr>
      <vt:lpstr>Admission for routine postpartum care following delivery outside hospital</vt:lpstr>
      <vt:lpstr>Pregnancy-associated cardiomyopathy</vt:lpstr>
      <vt:lpstr>Code O94, Sequelae of complication of pregnancy, childbirth, and the puerperium</vt:lpstr>
      <vt:lpstr>Abortion with liveborn fetus</vt:lpstr>
      <vt:lpstr>Retained products of conception following an abortion</vt:lpstr>
      <vt:lpstr>Complication leading to(following) abortion</vt:lpstr>
      <vt:lpstr>Abuse in a pregnant patient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Pdh-Mohamadpor</dc:creator>
  <cp:lastModifiedBy>mohammadpour</cp:lastModifiedBy>
  <cp:revision>42</cp:revision>
  <dcterms:created xsi:type="dcterms:W3CDTF">2023-02-02T18:26:48Z</dcterms:created>
  <dcterms:modified xsi:type="dcterms:W3CDTF">2023-02-20T10:16:07Z</dcterms:modified>
</cp:coreProperties>
</file>